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29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314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1" r:id="rId35"/>
    <p:sldId id="324" r:id="rId36"/>
    <p:sldId id="322" r:id="rId37"/>
    <p:sldId id="323" r:id="rId38"/>
    <p:sldId id="300" r:id="rId39"/>
    <p:sldId id="316" r:id="rId40"/>
    <p:sldId id="325" r:id="rId41"/>
    <p:sldId id="301" r:id="rId42"/>
    <p:sldId id="321" r:id="rId43"/>
    <p:sldId id="318" r:id="rId44"/>
    <p:sldId id="320" r:id="rId45"/>
    <p:sldId id="302" r:id="rId46"/>
    <p:sldId id="328" r:id="rId47"/>
    <p:sldId id="329" r:id="rId48"/>
    <p:sldId id="331" r:id="rId49"/>
    <p:sldId id="326" r:id="rId50"/>
    <p:sldId id="327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F267F"/>
    <a:srgbClr val="CCECFF"/>
    <a:srgbClr val="FFFFCC"/>
    <a:srgbClr val="000066"/>
    <a:srgbClr val="FFCC66"/>
    <a:srgbClr val="FECB00"/>
    <a:srgbClr val="BF3C48"/>
    <a:srgbClr val="856E45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22" autoAdjust="0"/>
  </p:normalViewPr>
  <p:slideViewPr>
    <p:cSldViewPr snapToGrid="0">
      <p:cViewPr>
        <p:scale>
          <a:sx n="81" d="100"/>
          <a:sy n="81" d="100"/>
        </p:scale>
        <p:origin x="-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5882-37AD-461C-A01B-3498BA2AFCE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D7D2-B946-41D8-A9CC-D189B28D2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9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1A815-40B7-4FFB-A8A9-B6BB017653C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1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1966-D5E8-4E67-AC44-9DBEB4D52C73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BB0-ACCD-44A1-B375-19F552A86CBB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4325-234C-478E-8818-96BA3A9341C9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E061-4FB4-4164-8256-209489745362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3C9-8921-4583-A409-CDCCEB717F76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6640-2F96-42BD-896E-DEC93018DAE7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2C8D-C5D2-4B0A-BCE7-9AA422699B3B}" type="datetime1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173-2B2E-42F4-B687-177E7EA349FE}" type="datetime1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84-9DD8-4A4E-AC9A-209D1C93E0EC}" type="datetime1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982-859A-40F8-BA00-E3571DBF2B3E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0706-47E1-4633-B051-69EC7C170A40}" type="datetime1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E2CD-F07A-4848-8D31-4061DBBA4AC8}" type="datetime1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kdobru.ru/netcat_files/userfiles/VDPS/VDPS_UChASTNIKI%20PROEKTA.pdf" TargetMode="External"/><Relationship Id="rId3" Type="http://schemas.openxmlformats.org/officeDocument/2006/relationships/hyperlink" Target="http://kdobru.ru/netcat_files/userfiles/VDPS/VDPS_ANNOTATsIYa.pdf" TargetMode="External"/><Relationship Id="rId7" Type="http://schemas.openxmlformats.org/officeDocument/2006/relationships/hyperlink" Target="http://kdobru.ru/netcat_files/userfiles/VDPS/Ozhidaemye%20kachestvennye%20rezultaty%20Proekta.pdf" TargetMode="External"/><Relationship Id="rId2" Type="http://schemas.openxmlformats.org/officeDocument/2006/relationships/hyperlink" Target="http://kdobru.ru/info/program/vd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dobru.ru/netcat_files/userfiles/VDPS/Ozhidaemye%20kolichestvennye%20rezultaty%20proekta.pdf" TargetMode="External"/><Relationship Id="rId11" Type="http://schemas.openxmlformats.org/officeDocument/2006/relationships/hyperlink" Target="http://kdobru.ru/netcat_files/userfiles/VDPS/VDPS_Dalneyshee%20razvitie%20proekta.pdf" TargetMode="External"/><Relationship Id="rId5" Type="http://schemas.openxmlformats.org/officeDocument/2006/relationships/hyperlink" Target="http://kdobru.ru/netcat_files/userfiles/VDPS/VDPS_TABLITsA%20GANTA.pdf" TargetMode="External"/><Relationship Id="rId10" Type="http://schemas.openxmlformats.org/officeDocument/2006/relationships/hyperlink" Target="https://docs.google.com/forms/d/e/1FAIpQLSfNlZvY5u8aZ8wOaIwmNSKRxx9rnTkGo8sSlCO0chAu-NKmDA/viewform" TargetMode="External"/><Relationship Id="rId4" Type="http://schemas.openxmlformats.org/officeDocument/2006/relationships/hyperlink" Target="http://kdobru.ru/netcat_files/userfiles/VDPS/VDPS_KALENDARNYY%20PLAN.pdf" TargetMode="External"/><Relationship Id="rId9" Type="http://schemas.openxmlformats.org/officeDocument/2006/relationships/hyperlink" Target="http://kdobru.ru/netcat_files/userfiles/VDPS/VDPS_PRIGLAShENIE%20K%20UChASTIYu%20V%20PROEKTE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kdobru.ru/moodle/" TargetMode="External"/><Relationship Id="rId3" Type="http://schemas.openxmlformats.org/officeDocument/2006/relationships/hyperlink" Target="https://goo.gl/forms/HiB3mjgtnNNgawvb2" TargetMode="External"/><Relationship Id="rId7" Type="http://schemas.openxmlformats.org/officeDocument/2006/relationships/hyperlink" Target="http://kdobru.ru/moodle/login/index.php" TargetMode="External"/><Relationship Id="rId2" Type="http://schemas.openxmlformats.org/officeDocument/2006/relationships/hyperlink" Target="https://docs.google.com/spreadsheets/d/1AkMeP14mYvlPnvOvDjMpc6cHkXaCp2AuMyc36O6KsOE/edit#gid=19781493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dobru.ru/netcat_files/userfiles/VDPS/Rukovodstvo%20po%20registratsii%20na%20kursah%20distantsionnogo%20obucheniya.pdf" TargetMode="External"/><Relationship Id="rId11" Type="http://schemas.openxmlformats.org/officeDocument/2006/relationships/hyperlink" Target="http://kdobru.ru/resources/Question/" TargetMode="External"/><Relationship Id="rId5" Type="http://schemas.openxmlformats.org/officeDocument/2006/relationships/hyperlink" Target="http://kdobru.ru/netcat_files/userfiles/VDPS/Raspisanie%20krsov%20distantsionnogo%20obucheniya.pdf" TargetMode="External"/><Relationship Id="rId10" Type="http://schemas.openxmlformats.org/officeDocument/2006/relationships/hyperlink" Target="http://kdobru.ru/about/team/" TargetMode="External"/><Relationship Id="rId4" Type="http://schemas.openxmlformats.org/officeDocument/2006/relationships/hyperlink" Target="http://kdobru.ru/netcat_files/userfiles/VDPS/Rukovodstvo%20po%20uchastiyu%20v%20telekonferentsiyah%20i%20vebinarah%20s%20ispolzovaniem%20platformy%20Mconf.pdf" TargetMode="External"/><Relationship Id="rId9" Type="http://schemas.openxmlformats.org/officeDocument/2006/relationships/hyperlink" Target="http://kdobru.ru/resources/lib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bru.ru/" TargetMode="External"/><Relationship Id="rId2" Type="http://schemas.openxmlformats.org/officeDocument/2006/relationships/hyperlink" Target="mailto:dobrovolec.spb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dobru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6" y="271747"/>
            <a:ext cx="1251770" cy="97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816" y="6145216"/>
            <a:ext cx="862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ОО «Благотворительное общество «Невский Ангел»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59" y="144637"/>
            <a:ext cx="9031266" cy="184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/>
            </a:r>
            <a:b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</a:br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Презентация </a:t>
            </a:r>
          </a:p>
          <a:p>
            <a:pPr algn="ctr"/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стратегической межрегиональной программы </a:t>
            </a:r>
            <a:endParaRPr lang="ru-RU" sz="1400" kern="0" dirty="0" smtClean="0">
              <a:solidFill>
                <a:schemeClr val="bg1"/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ru-RU" sz="1400" kern="0" dirty="0" smtClean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«</a:t>
            </a:r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Вектор добровольчества»</a:t>
            </a:r>
          </a:p>
          <a:p>
            <a:pPr algn="ctr"/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 и </a:t>
            </a:r>
            <a:r>
              <a:rPr lang="ru-RU" sz="1400" kern="0" dirty="0" smtClean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проекта </a:t>
            </a:r>
            <a:endParaRPr lang="ru-RU" sz="1400" kern="0" dirty="0">
              <a:solidFill>
                <a:schemeClr val="bg1"/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ru-RU" sz="1400" kern="0" dirty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«Вектор добровольчества – от поддержки к сотрудничеству</a:t>
            </a:r>
            <a:r>
              <a:rPr lang="ru-RU" sz="1400" kern="0" dirty="0" smtClean="0">
                <a:solidFill>
                  <a:schemeClr val="bg1"/>
                </a:solidFill>
                <a:latin typeface="Arial Black"/>
                <a:ea typeface="+mj-ea"/>
                <a:cs typeface="+mj-cs"/>
              </a:rPr>
              <a:t>»</a:t>
            </a:r>
            <a:endParaRPr lang="ru-RU" sz="1400" kern="0" dirty="0">
              <a:solidFill>
                <a:schemeClr val="bg1"/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ru-RU" sz="14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2018-2019 гг.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FFFFC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 descr="C:\Users\Светлана\Desktop\Проведение телеконференций и вебинаров\Картинки\video_conference_800_wht_3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6" y="3759637"/>
            <a:ext cx="2400631" cy="15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816" y="2184207"/>
            <a:ext cx="8206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Телеконференция  открытия Проекта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15 января 2019 </a:t>
            </a:r>
            <a:r>
              <a:rPr lang="ru-RU" sz="3200" dirty="0" smtClean="0">
                <a:solidFill>
                  <a:srgbClr val="FF0000"/>
                </a:solidFill>
              </a:rPr>
              <a:t>года, 12.00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1111" y="234462"/>
            <a:ext cx="8785225" cy="119575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Основными партнерами по реализации Программы являлись высшие образовательные и научно-исследовательские учреждения: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6" y="1758462"/>
            <a:ext cx="8768862" cy="460716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  <a:defRPr/>
            </a:pPr>
            <a:r>
              <a:rPr lang="ru-RU" sz="2000" b="1" smtClean="0">
                <a:solidFill>
                  <a:schemeClr val="bg1"/>
                </a:solidFill>
              </a:rPr>
              <a:t>Санкт-Петербургское государственное автономное                                    образовательное учреждение высшего                                                        профессионального  образования                                                                                         «Санкт-Петербургский государственный институт                                          психологии и социальной работы» (СПбГИПСР)</a:t>
            </a:r>
          </a:p>
          <a:p>
            <a:pPr marL="0" indent="0" algn="r">
              <a:buNone/>
              <a:defRPr/>
            </a:pPr>
            <a:endParaRPr lang="ru-RU" sz="800" b="1" smtClean="0">
              <a:solidFill>
                <a:schemeClr val="bg1"/>
              </a:solidFill>
            </a:endParaRPr>
          </a:p>
          <a:p>
            <a:pPr marL="0" indent="0" algn="r">
              <a:buNone/>
              <a:defRPr/>
            </a:pPr>
            <a:r>
              <a:rPr lang="ru-RU" sz="2000" b="1" smtClean="0">
                <a:solidFill>
                  <a:schemeClr val="bg1"/>
                </a:solidFill>
              </a:rPr>
              <a:t>Федеральное государственное автономное                                         образовательное учреждение высшего образования                                          «Санкт-Петербургский национальный                                                       исследовательский университет                                                                       информационных технологий, механики и оптики»                                           (Университет ИТМО)</a:t>
            </a:r>
          </a:p>
          <a:p>
            <a:pPr marL="0" indent="0" algn="r">
              <a:buNone/>
              <a:defRPr/>
            </a:pPr>
            <a:endParaRPr lang="ru-RU" sz="800" b="1" smtClean="0">
              <a:solidFill>
                <a:schemeClr val="bg1"/>
              </a:solidFill>
            </a:endParaRPr>
          </a:p>
          <a:p>
            <a:pPr marL="0" indent="0" algn="r">
              <a:buNone/>
              <a:defRPr/>
            </a:pPr>
            <a:r>
              <a:rPr lang="ru-RU" sz="2000" b="1" smtClean="0">
                <a:solidFill>
                  <a:schemeClr val="bg1"/>
                </a:solidFill>
              </a:rPr>
              <a:t>Федеральное государственное автономное                                         образовательное учреждение высшего                                               профессионального образования                                                              «Национальный исследовательский университет                                              «Высшая Школа Экономики» (НИУ ВШЭ, Москва).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 descr="C:\Users\Светлана\Desktop\ph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7" y="1758461"/>
            <a:ext cx="1192823" cy="104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ветлана\Desktop\itmo_small_blue_r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" y="3458308"/>
            <a:ext cx="1192823" cy="87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лана\Desktop\6b7da0db657a821be575746aeb58734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" y="5216769"/>
            <a:ext cx="1192822" cy="9627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2031" y="740997"/>
            <a:ext cx="8405446" cy="762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Участники Программы /2015-2017 гг./: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985" y="2086708"/>
            <a:ext cx="8088923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305 участников из 64 субъектов Российской Федерации </a:t>
            </a:r>
          </a:p>
          <a:p>
            <a:pPr marL="0" indent="0"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Представители СО НКО /основные/ - 251</a:t>
            </a:r>
          </a:p>
          <a:p>
            <a:pPr marL="0" indent="0"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Представители ГУ /дополнительные/ - 54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35251" y="485056"/>
            <a:ext cx="8568952" cy="107721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Одна из задач Программы: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51520" y="2321168"/>
            <a:ext cx="8640960" cy="3821723"/>
          </a:xfrm>
        </p:spPr>
        <p:txBody>
          <a:bodyPr/>
          <a:lstStyle/>
          <a:p>
            <a:r>
              <a:rPr lang="ru-RU" altLang="ru-RU" sz="2600" i="1" dirty="0" smtClean="0">
                <a:solidFill>
                  <a:schemeClr val="bg1"/>
                </a:solidFill>
              </a:rPr>
              <a:t>Подготовка и проведение комплекса из трех взаимосвязанных практико-ориентированных курсов очно-заочного обучения (5 тем) по вопросам развития добровольческой деятельности для представителей социально ориентированных некоммерческих организаций, получение обратной связи и анализ эффективности применения знаний.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85225" cy="9540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Формы 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информационно-методической поддержки: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80646" y="1840523"/>
            <a:ext cx="8276492" cy="3634154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Тематические модульные курсы дистанционного обучения на платформе </a:t>
            </a:r>
            <a:r>
              <a:rPr kumimoji="1" lang="en-US" altLang="ru-RU" sz="2800" dirty="0" smtClean="0">
                <a:solidFill>
                  <a:schemeClr val="bg1"/>
                </a:solidFill>
              </a:rPr>
              <a:t>Moodle</a:t>
            </a:r>
            <a:r>
              <a:rPr kumimoji="1" lang="ru-RU" altLang="ru-RU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Тематические он-лайн семинары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Вебинары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Консультации на портале </a:t>
            </a:r>
            <a:r>
              <a:rPr kumimoji="1" lang="en-US" altLang="ru-RU" sz="2800" dirty="0" smtClean="0">
                <a:solidFill>
                  <a:schemeClr val="bg1"/>
                </a:solidFill>
              </a:rPr>
              <a:t>www.kdobru.ru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Телеконференции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kumimoji="1" lang="ru-RU" altLang="ru-RU" sz="2800" dirty="0" smtClean="0">
                <a:solidFill>
                  <a:schemeClr val="bg1"/>
                </a:solidFill>
              </a:rPr>
              <a:t>Электронные опросы и анкетирование</a:t>
            </a:r>
          </a:p>
          <a:p>
            <a:endParaRPr lang="ru-RU" altLang="ru-RU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528" y="606971"/>
            <a:ext cx="8568952" cy="776352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Ресурсы  курсов дистанционного обучения: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79267" y="1887416"/>
            <a:ext cx="8280920" cy="4324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Основные ресурсы каждого курса: лекции, презентации, вопросники, тесты, практические задания, опросы, форумы.</a:t>
            </a:r>
          </a:p>
          <a:p>
            <a:pPr marL="0" indent="0">
              <a:buNone/>
            </a:pPr>
            <a:endParaRPr lang="ru-RU" altLang="ru-RU" sz="1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Кроме основных ресурсов слушателям предлагаются дополнительные ресурсы в каждом тематическом модуле каждого курса (аналитические статьи, документы, литература, видео материалы, примеры успешного опыта, прямые ссылки на полезные источники информации).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79512" y="1559169"/>
            <a:ext cx="8712968" cy="3454007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Итоговой работой слушателей является итоговое практическое задание "ТОЧКИ РОСТА" в последнем модуле каждого курса,  по результатам выполнения которого, слушатели </a:t>
            </a:r>
            <a:r>
              <a:rPr lang="ru-RU" altLang="ru-RU" dirty="0">
                <a:solidFill>
                  <a:schemeClr val="bg1"/>
                </a:solidFill>
              </a:rPr>
              <a:t>получают сертификаты </a:t>
            </a:r>
            <a:r>
              <a:rPr lang="ru-RU" altLang="ru-RU" dirty="0" smtClean="0">
                <a:solidFill>
                  <a:schemeClr val="bg1"/>
                </a:solidFill>
              </a:rPr>
              <a:t>  об обучении от организаций - авторов курсов.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8246" y="301179"/>
            <a:ext cx="8487508" cy="107721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Новый дистанционный курс обучения 2017 года: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628800"/>
            <a:ext cx="8353425" cy="446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99"/>
                </a:solidFill>
              </a:rPr>
              <a:t>Курс стал основной образовательной  частью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99"/>
                </a:solidFill>
              </a:rPr>
              <a:t>очно-заочной программы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99"/>
                </a:solidFill>
              </a:rPr>
              <a:t>повышения квалификации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99"/>
                </a:solidFill>
                <a:latin typeface="verdana"/>
              </a:rPr>
              <a:t>«</a:t>
            </a:r>
            <a:r>
              <a:rPr lang="ru-RU" sz="2400" b="1" dirty="0">
                <a:solidFill>
                  <a:srgbClr val="FFFF99"/>
                </a:solidFill>
                <a:latin typeface="verdana"/>
              </a:rPr>
              <a:t>Оценка </a:t>
            </a:r>
            <a:r>
              <a:rPr lang="ru-RU" sz="2400" b="1" dirty="0" smtClean="0">
                <a:solidFill>
                  <a:srgbClr val="FFFF99"/>
                </a:solidFill>
                <a:latin typeface="verdana"/>
              </a:rPr>
              <a:t> экономической </a:t>
            </a:r>
            <a:r>
              <a:rPr lang="ru-RU" sz="2400" b="1" dirty="0">
                <a:solidFill>
                  <a:srgbClr val="FFFF99"/>
                </a:solidFill>
                <a:latin typeface="verdana"/>
              </a:rPr>
              <a:t>и социальной эффективности добровольческой деятельности: методические подходы и проблемы реализации</a:t>
            </a:r>
            <a:r>
              <a:rPr lang="ru-RU" sz="2400" b="1" dirty="0" smtClean="0">
                <a:solidFill>
                  <a:srgbClr val="FFFF99"/>
                </a:solidFill>
                <a:latin typeface="verdana"/>
              </a:rPr>
              <a:t>»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FFFF99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 smtClean="0">
                <a:solidFill>
                  <a:srgbClr val="FFFF99"/>
                </a:solidFill>
              </a:rPr>
              <a:t>(72 часа, с выдачей сертификата о повышении квалификации</a:t>
            </a:r>
            <a:r>
              <a:rPr lang="ru-RU" sz="2400" dirty="0">
                <a:solidFill>
                  <a:srgbClr val="FFFF99"/>
                </a:solidFill>
              </a:rPr>
              <a:t> </a:t>
            </a:r>
            <a:r>
              <a:rPr lang="ru-RU" sz="2400" dirty="0" smtClean="0">
                <a:solidFill>
                  <a:srgbClr val="FFFF99"/>
                </a:solidFill>
              </a:rPr>
              <a:t>НИУ </a:t>
            </a:r>
            <a:r>
              <a:rPr lang="ru-RU" sz="2400" dirty="0">
                <a:solidFill>
                  <a:srgbClr val="FFFF99"/>
                </a:solidFill>
              </a:rPr>
              <a:t>"Высшая школа </a:t>
            </a:r>
            <a:r>
              <a:rPr lang="ru-RU" sz="2400" dirty="0" smtClean="0">
                <a:solidFill>
                  <a:srgbClr val="FFFF99"/>
                </a:solidFill>
              </a:rPr>
              <a:t>экономики«, Москва)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575501"/>
            <a:ext cx="8593016" cy="762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Цель общей программы повышения квалификации: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63968"/>
            <a:ext cx="8640960" cy="4304039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</a:rPr>
              <a:t>овышение </a:t>
            </a:r>
            <a:r>
              <a:rPr lang="ru-RU" sz="2800" b="1" dirty="0">
                <a:solidFill>
                  <a:schemeClr val="bg1"/>
                </a:solidFill>
              </a:rPr>
              <a:t>профессионального уровня слушателей и формирование компетенций, позволяющих проводить оценку экономической и социальной эффективности добровольческой деятельности на различных уровнях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99"/>
                </a:solidFill>
              </a:rPr>
              <a:t>Отличительной </a:t>
            </a:r>
            <a:r>
              <a:rPr lang="ru-RU" sz="2800" b="1" dirty="0">
                <a:solidFill>
                  <a:srgbClr val="FFFF99"/>
                </a:solidFill>
              </a:rPr>
              <a:t>особенностью программы является системный анализ практики применения передового международного опыта в области оценки труда </a:t>
            </a:r>
            <a:r>
              <a:rPr lang="ru-RU" sz="2800" b="1" dirty="0" smtClean="0">
                <a:solidFill>
                  <a:srgbClr val="FFFF99"/>
                </a:solidFill>
              </a:rPr>
              <a:t>добровольцев.</a:t>
            </a:r>
            <a:endParaRPr lang="ru-RU" sz="2800" b="1" dirty="0">
              <a:solidFill>
                <a:srgbClr val="FFFF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95292" y="634117"/>
            <a:ext cx="7772400" cy="523875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В результате освоения программы: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51520" y="1664677"/>
            <a:ext cx="8640960" cy="44313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solidFill>
                  <a:srgbClr val="FFFF99"/>
                </a:solidFill>
              </a:rPr>
              <a:t>С</a:t>
            </a:r>
            <a:r>
              <a:rPr lang="ru-RU" altLang="ru-RU" sz="2400" b="1" dirty="0" smtClean="0">
                <a:solidFill>
                  <a:srgbClr val="FFFF99"/>
                </a:solidFill>
              </a:rPr>
              <a:t>лушатели приобрели </a:t>
            </a:r>
            <a:r>
              <a:rPr lang="ru-RU" altLang="ru-RU" sz="2400" b="1" dirty="0">
                <a:solidFill>
                  <a:srgbClr val="FFFF99"/>
                </a:solidFill>
              </a:rPr>
              <a:t>умения и навыки, позволяющие: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выбирать </a:t>
            </a:r>
            <a:r>
              <a:rPr lang="ru-RU" altLang="ru-RU" sz="2400" dirty="0">
                <a:solidFill>
                  <a:schemeClr val="bg1"/>
                </a:solidFill>
              </a:rPr>
              <a:t>наиболее подходящие методики оценки экономической и социальной эффективности добровольческой деятельности во взаимосвязи с практическими целями и задачами оценивания</a:t>
            </a:r>
            <a:r>
              <a:rPr lang="ru-RU" altLang="ru-RU" sz="24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endParaRPr lang="ru-RU" altLang="ru-RU" sz="800" dirty="0">
              <a:solidFill>
                <a:schemeClr val="bg1"/>
              </a:solidFill>
            </a:endParaRP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участвовать </a:t>
            </a:r>
            <a:r>
              <a:rPr lang="ru-RU" altLang="ru-RU" sz="2400" dirty="0">
                <a:solidFill>
                  <a:schemeClr val="bg1"/>
                </a:solidFill>
              </a:rPr>
              <a:t>в работе оценочных и конкурсных комиссий по оценке заявок на финансирование добровольческих проектов, а также по мониторингу и оценке реализуемых и завершенных добровольческих проектов</a:t>
            </a:r>
            <a:r>
              <a:rPr lang="ru-RU" altLang="ru-RU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FFFF99"/>
                </a:solidFill>
              </a:rPr>
              <a:t>Подготовлено 44 эксперта по оценке эффективности добровольческой деятельности.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79388" y="420678"/>
            <a:ext cx="8785225" cy="954107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Основные выводы по итогам дистанционного обучения в 2016 – 17 гг.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07950" y="1570892"/>
            <a:ext cx="8928100" cy="4771293"/>
          </a:xfrm>
        </p:spPr>
        <p:txBody>
          <a:bodyPr>
            <a:normAutofit/>
          </a:bodyPr>
          <a:lstStyle/>
          <a:p>
            <a:pPr marL="514350" indent="-514350">
              <a:buFont typeface="Arial Black" pitchFamily="34" charset="0"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</a:rPr>
              <a:t>В среде СО НКО присутствует интерес к дистанционному обучению и потребности в повышении профессионализма и квалификации.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</a:rPr>
              <a:t>Тематика организации добровольческой деятельности является одной из необходимых и востребованных для повышения квалификации специалистов СО НКО.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</a:rPr>
              <a:t>Участие в обучении специалистов государственных и муниципальных учреждений социальной сферы и ВУЗов подтверждает необходимость включения этих организаций в информационно-методические и образовательные программы.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</a:rPr>
              <a:t>Уровень технического обеспечения и квалификации представителей СО НКО пока недостаточен для полноценного дистанционного обучения.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</a:rPr>
              <a:t>Уровень ответственности специалистов (слушателей) 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недостаточен, что подтверждается количеством слушателей, получивших  сертификаты (успешно выполнивших все практические задания и итоговые работы курсов).</a:t>
            </a:r>
          </a:p>
          <a:p>
            <a:pPr marL="514350" indent="-514350">
              <a:buFont typeface="Arial Black" pitchFamily="34" charset="0"/>
              <a:buAutoNum type="arabicPeriod"/>
            </a:pPr>
            <a:endParaRPr lang="ru-RU" altLang="ru-RU" sz="2400" b="1" dirty="0" smtClean="0">
              <a:solidFill>
                <a:srgbClr val="FFCC00"/>
              </a:solidFill>
            </a:endParaRPr>
          </a:p>
          <a:p>
            <a:pPr marL="514350" indent="-514350">
              <a:buFont typeface="Arial Black" pitchFamily="34" charset="0"/>
              <a:buAutoNum type="arabicPeriod"/>
            </a:pPr>
            <a:endParaRPr lang="ru-RU" altLang="ru-RU" b="1" dirty="0" smtClean="0">
              <a:solidFill>
                <a:srgbClr val="FFCC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1" y="224449"/>
            <a:ext cx="8663354" cy="1325563"/>
          </a:xfrm>
        </p:spPr>
        <p:txBody>
          <a:bodyPr>
            <a:normAutofit fontScale="90000"/>
          </a:bodyPr>
          <a:lstStyle/>
          <a:p>
            <a:r>
              <a:rPr lang="ru-RU" sz="2300" kern="0" dirty="0">
                <a:solidFill>
                  <a:schemeClr val="bg1"/>
                </a:solidFill>
                <a:latin typeface="Arial Black"/>
              </a:rPr>
              <a:t>О межрегиональной благотворительной программе информационно-методической поддержки </a:t>
            </a:r>
            <a:br>
              <a:rPr lang="ru-RU" sz="2300" kern="0" dirty="0">
                <a:solidFill>
                  <a:schemeClr val="bg1"/>
                </a:solidFill>
                <a:latin typeface="Arial Black"/>
              </a:rPr>
            </a:br>
            <a:r>
              <a:rPr lang="ru-RU" sz="2300" kern="0" dirty="0">
                <a:solidFill>
                  <a:schemeClr val="bg1"/>
                </a:solidFill>
                <a:latin typeface="Arial Black"/>
              </a:rPr>
              <a:t>«Вектор добровольчества»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6" y="1524000"/>
            <a:ext cx="8768862" cy="5205046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None/>
            </a:pP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С 2008 по 2017 гг. реализовано  6 целевых тематических подпрограмм и проектов: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добровольчество для здорового образа жизни»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антикризис»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студенческие добровольческие агентства»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уверенность»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старшее поколение»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rgbClr val="FFCC66"/>
                </a:solidFill>
                <a:latin typeface="Arial"/>
              </a:rPr>
              <a:t>«Вектор добровольчества – эффективность»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ru-RU" sz="2200" b="1" kern="0" dirty="0">
                <a:solidFill>
                  <a:schemeClr val="bg1"/>
                </a:solidFill>
                <a:latin typeface="Arial"/>
              </a:rPr>
              <a:t>«Вектор добровольчества – от поддержки к сотрудничеству» - реализуется в 2018 – 2019 гг.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Невский Ангел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15" y="6541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94019"/>
            <a:ext cx="7772400" cy="34778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Некоторые методические пособия, разработанные в рамках реализации стратегической программы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«Вектор добровольчества»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Фото_пособия\2017-11-24-4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4" y="445477"/>
            <a:ext cx="6088586" cy="58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_пособия\2017-11-24-4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8" y="410845"/>
            <a:ext cx="5322277" cy="59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Фото_пособия\2017-11-24-40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433754"/>
            <a:ext cx="4630434" cy="58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Фото_пособия\2017-11-24-39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1" y="866872"/>
            <a:ext cx="84611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43" y="327648"/>
            <a:ext cx="8712968" cy="90384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C66"/>
                </a:solidFill>
              </a:rPr>
              <a:t>Электронные учебные пособия:</a:t>
            </a:r>
            <a:endParaRPr lang="ru-RU" sz="3600" b="1" dirty="0">
              <a:solidFill>
                <a:srgbClr val="FFCC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9169"/>
            <a:ext cx="8856984" cy="479473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 Мультимедийное </a:t>
            </a:r>
            <a:r>
              <a:rPr lang="ru-RU" sz="2400" dirty="0">
                <a:solidFill>
                  <a:schemeClr val="bg1"/>
                </a:solidFill>
              </a:rPr>
              <a:t>учебное пособие (электронное издание) </a:t>
            </a:r>
            <a:r>
              <a:rPr lang="ru-RU" sz="2400" b="1" dirty="0" smtClean="0">
                <a:solidFill>
                  <a:schemeClr val="bg1"/>
                </a:solidFill>
              </a:rPr>
              <a:t>«Социальная </a:t>
            </a:r>
            <a:r>
              <a:rPr lang="ru-RU" sz="2400" b="1" dirty="0">
                <a:solidFill>
                  <a:schemeClr val="bg1"/>
                </a:solidFill>
              </a:rPr>
              <a:t>работа с целевыми группами в СО НКО: что необходимо знать добровольцам </a:t>
            </a:r>
            <a:r>
              <a:rPr lang="ru-RU" sz="2400" b="1" dirty="0" smtClean="0">
                <a:solidFill>
                  <a:schemeClr val="bg1"/>
                </a:solidFill>
              </a:rPr>
              <a:t>Дети»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bg1"/>
              </a:solidFill>
            </a:endParaRPr>
          </a:p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 Мультимедийное </a:t>
            </a:r>
            <a:r>
              <a:rPr lang="ru-RU" sz="2400" dirty="0">
                <a:solidFill>
                  <a:schemeClr val="bg1"/>
                </a:solidFill>
              </a:rPr>
              <a:t>учебное пособие (электронное издание) </a:t>
            </a:r>
            <a:r>
              <a:rPr lang="ru-RU" sz="2400" b="1" dirty="0" smtClean="0">
                <a:solidFill>
                  <a:schemeClr val="bg1"/>
                </a:solidFill>
              </a:rPr>
              <a:t>«Специализация </a:t>
            </a:r>
            <a:r>
              <a:rPr lang="ru-RU" sz="2400" b="1" dirty="0">
                <a:solidFill>
                  <a:schemeClr val="bg1"/>
                </a:solidFill>
              </a:rPr>
              <a:t>кадрового потенциала СО НКО: профессиональная ориентация персонала и </a:t>
            </a:r>
            <a:r>
              <a:rPr lang="ru-RU" sz="2400" b="1" dirty="0" smtClean="0">
                <a:solidFill>
                  <a:schemeClr val="bg1"/>
                </a:solidFill>
              </a:rPr>
              <a:t>добровольцев»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bg1"/>
              </a:solidFill>
            </a:endParaRPr>
          </a:p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 Мультимедийное </a:t>
            </a:r>
            <a:r>
              <a:rPr lang="ru-RU" sz="2400" dirty="0">
                <a:solidFill>
                  <a:schemeClr val="bg1"/>
                </a:solidFill>
              </a:rPr>
              <a:t>учебное пособие (электронное издание) </a:t>
            </a: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b="1" dirty="0" smtClean="0">
                <a:solidFill>
                  <a:schemeClr val="bg1"/>
                </a:solidFill>
              </a:rPr>
              <a:t>«Основы </a:t>
            </a:r>
            <a:r>
              <a:rPr lang="ru-RU" sz="2400" b="1" dirty="0">
                <a:solidFill>
                  <a:schemeClr val="bg1"/>
                </a:solidFill>
              </a:rPr>
              <a:t>разработки и реализации социальных добровольческих программ и </a:t>
            </a:r>
            <a:r>
              <a:rPr lang="ru-RU" sz="2400" b="1" dirty="0" smtClean="0">
                <a:solidFill>
                  <a:schemeClr val="bg1"/>
                </a:solidFill>
              </a:rPr>
              <a:t>проектов»</a:t>
            </a:r>
          </a:p>
          <a:p>
            <a:pPr marL="0" indent="0">
              <a:buClr>
                <a:srgbClr val="FFCC66"/>
              </a:buClr>
              <a:buNone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>
              <a:buClr>
                <a:srgbClr val="FFCC6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 Мультимедийное </a:t>
            </a:r>
            <a:r>
              <a:rPr lang="ru-RU" sz="2400" dirty="0">
                <a:solidFill>
                  <a:schemeClr val="bg1"/>
                </a:solidFill>
              </a:rPr>
              <a:t>учебное пособие (электронное издание</a:t>
            </a:r>
            <a:r>
              <a:rPr lang="ru-RU" sz="2400" dirty="0" smtClean="0">
                <a:solidFill>
                  <a:schemeClr val="bg1"/>
                </a:solidFill>
              </a:rPr>
              <a:t>)            </a:t>
            </a:r>
            <a:r>
              <a:rPr lang="ru-RU" sz="2400" b="1" dirty="0" smtClean="0">
                <a:solidFill>
                  <a:schemeClr val="bg1"/>
                </a:solidFill>
              </a:rPr>
              <a:t>«Оценка экономической и социальной эффективности добровольческой деятельности - методические подходы и </a:t>
            </a:r>
            <a:r>
              <a:rPr lang="ru-RU" sz="2400" b="1" smtClean="0">
                <a:solidFill>
                  <a:schemeClr val="bg1"/>
                </a:solidFill>
              </a:rPr>
              <a:t>проблемы реализации»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304" y="523875"/>
            <a:ext cx="2535238" cy="3757613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7" y="535477"/>
            <a:ext cx="280828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:\Users\Светлана\Downloads\Оценка_экономической_и_социальной_эффективности_добровольческой_деятельнос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10" y="2128836"/>
            <a:ext cx="27368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solidFill>
                  <a:srgbClr val="FFFFFF"/>
                </a:solidFill>
              </a:rPr>
              <a:t>Невский Ангел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28838"/>
            <a:ext cx="276225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77" y="1418491"/>
            <a:ext cx="8288215" cy="3830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8900" b="1" dirty="0" smtClean="0">
                <a:solidFill>
                  <a:schemeClr val="bg1"/>
                </a:solidFill>
                <a:latin typeface="+mn-lt"/>
              </a:rPr>
              <a:t>!</a:t>
            </a:r>
            <a:r>
              <a:rPr lang="ru-RU" sz="4000" b="1" dirty="0" smtClean="0">
                <a:solidFill>
                  <a:srgbClr val="FFCC66"/>
                </a:solidFill>
                <a:latin typeface="+mn-lt"/>
              </a:rPr>
              <a:t>  </a:t>
            </a:r>
            <a:r>
              <a:rPr lang="ru-RU" sz="3100" b="1" dirty="0" smtClean="0">
                <a:solidFill>
                  <a:schemeClr val="bg1"/>
                </a:solidFill>
                <a:latin typeface="+mn-lt"/>
              </a:rPr>
              <a:t>Некоторые отзывы и благодарности участников программы </a:t>
            </a:r>
            <a:br>
              <a:rPr lang="ru-RU" sz="31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+mn-lt"/>
              </a:rPr>
            </a:br>
            <a:r>
              <a:rPr lang="ru-RU" sz="3100" b="1" dirty="0" smtClean="0">
                <a:solidFill>
                  <a:schemeClr val="bg1"/>
                </a:solidFill>
                <a:latin typeface="+mn-lt"/>
              </a:rPr>
              <a:t>«Вектор добровольчества»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65" y="422275"/>
            <a:ext cx="8785225" cy="5838092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FF99"/>
              </a:solidFill>
            </a:endParaRPr>
          </a:p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Спасибо </a:t>
            </a:r>
            <a:r>
              <a:rPr lang="ru-RU" sz="2000" i="1" dirty="0">
                <a:solidFill>
                  <a:srgbClr val="FFFF99"/>
                </a:solidFill>
              </a:rPr>
              <a:t>за огромный труд, что собрали такой клад знаний и опыта и передаёте нам, причем на благотворительной основе. Программа курса дистанционного обучения по организации добровольческой деятельности продумана, логически стройна, глубока по содержанию. Привела в систему все, что знала про НКО. Сделала вывод: государство будет развивать третий сектор. Больше всего понравились материалы о конфликтах и  взаимодействии со СМИ. О работе преподавателей могу сказать одно: профессионалы</a:t>
            </a:r>
            <a:r>
              <a:rPr lang="ru-RU" sz="2000" i="1" dirty="0" smtClean="0">
                <a:solidFill>
                  <a:srgbClr val="FFFF99"/>
                </a:solidFill>
              </a:rPr>
              <a:t>!</a:t>
            </a:r>
            <a:endParaRPr lang="ru-RU" sz="2000" i="1" dirty="0">
              <a:solidFill>
                <a:srgbClr val="FFFF99"/>
              </a:solidFill>
            </a:endParaRPr>
          </a:p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Применять полученные знания планирую для организации психологической поддержки онкобольным  женщинам</a:t>
            </a:r>
            <a:r>
              <a:rPr lang="ru-RU" sz="2000" i="1" dirty="0" smtClean="0">
                <a:solidFill>
                  <a:srgbClr val="FFFF99"/>
                </a:solidFill>
              </a:rPr>
              <a:t>.</a:t>
            </a:r>
          </a:p>
          <a:p>
            <a:pPr marL="0" indent="457200">
              <a:buFont typeface="Wingdings" pitchFamily="2" charset="2"/>
              <a:buNone/>
              <a:defRPr/>
            </a:pPr>
            <a:endParaRPr lang="ru-RU" sz="2000" i="1" dirty="0">
              <a:solidFill>
                <a:srgbClr val="FFFF99"/>
              </a:solidFill>
            </a:endParaRPr>
          </a:p>
          <a:p>
            <a:pPr marL="0" indent="457200" algn="r"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Распопова Маргарита Степановна</a:t>
            </a:r>
          </a:p>
          <a:p>
            <a:pPr marL="0" indent="457200" algn="r"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Заместитель </a:t>
            </a:r>
            <a:r>
              <a:rPr lang="ru-RU" sz="2000" i="1" dirty="0">
                <a:solidFill>
                  <a:srgbClr val="FFFF99"/>
                </a:solidFill>
              </a:rPr>
              <a:t>председателя</a:t>
            </a:r>
          </a:p>
          <a:p>
            <a:pPr marL="0" indent="457200" algn="r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Женского правозащитного общественного </a:t>
            </a:r>
          </a:p>
          <a:p>
            <a:pPr marL="0" indent="457200" algn="r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движения </a:t>
            </a:r>
            <a:r>
              <a:rPr lang="ru-RU" sz="2000" i="1" dirty="0">
                <a:solidFill>
                  <a:srgbClr val="FFFF99"/>
                </a:solidFill>
              </a:rPr>
              <a:t>Курганской области "Фемида</a:t>
            </a:r>
            <a:r>
              <a:rPr lang="ru-RU" sz="2000" i="1" dirty="0" smtClean="0">
                <a:solidFill>
                  <a:srgbClr val="FFFF99"/>
                </a:solidFill>
              </a:rPr>
              <a:t>"</a:t>
            </a:r>
            <a:endParaRPr lang="ru-RU" sz="2000" i="1" dirty="0">
              <a:solidFill>
                <a:srgbClr val="FFFF99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22275"/>
            <a:ext cx="361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245958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FF99"/>
              </a:solidFill>
            </a:endParaRPr>
          </a:p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Хочу </a:t>
            </a:r>
            <a:r>
              <a:rPr lang="ru-RU" sz="2000" i="1" dirty="0">
                <a:solidFill>
                  <a:srgbClr val="FFFF99"/>
                </a:solidFill>
              </a:rPr>
              <a:t>выразить слова благодарности,  всем кто участвовал в разработке дистанционного курса обучения «Организация работы добровольцев в НКО». 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Вы именно те люди, которые помогли получить важную и актуальную информацию. Так как я только начинающий доброволец и многое у меня еще впереди, вся информация, полученная на вашем курсе, будет очень полезна в моей дальнейшей деятельности. Я с уверенностью могу сказать, что все знания и теоретические  навыки, представленные в этом курсе, будут применяться мной на практике в полном объеме. Огромное  СПАСИБО  хочется сказать кураторам и преподавателям. Вы своевременно предоставляли информацию о новых модулях и о сроках сдачи итоговых заданий. Огромное спасибо за два последних раздела, они оказались очень полезны и информационно насыщенны</a:t>
            </a:r>
            <a:r>
              <a:rPr lang="ru-RU" sz="2000" i="1" dirty="0" smtClean="0">
                <a:solidFill>
                  <a:srgbClr val="FFFF99"/>
                </a:solidFill>
              </a:rPr>
              <a:t>.</a:t>
            </a:r>
            <a:r>
              <a:rPr lang="ru-RU" sz="2000" i="1" dirty="0">
                <a:solidFill>
                  <a:srgbClr val="FFFF99"/>
                </a:solidFill>
              </a:rPr>
              <a:t/>
            </a:r>
            <a:br>
              <a:rPr lang="ru-RU" sz="2000" i="1" dirty="0">
                <a:solidFill>
                  <a:srgbClr val="FFFF99"/>
                </a:solidFill>
              </a:rPr>
            </a:br>
            <a:r>
              <a:rPr lang="ru-RU" sz="2000" i="1" dirty="0">
                <a:solidFill>
                  <a:srgbClr val="FFFF99"/>
                </a:solidFill>
              </a:rPr>
              <a:t>СПАСИБО вам!!! Я буду рада принять участие в новых курсах, которые вы будете проводить. 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Маликина Юлия Сергеевна,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доброволец КРОМО «Центр развития добровольчества», 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г. Петрозаводск, Республика </a:t>
            </a:r>
            <a:r>
              <a:rPr lang="ru-RU" sz="2000" i="1" dirty="0" smtClean="0">
                <a:solidFill>
                  <a:srgbClr val="FFFF99"/>
                </a:solidFill>
              </a:rPr>
              <a:t>Карелия</a:t>
            </a:r>
            <a:endParaRPr lang="ru-RU" sz="2000" dirty="0">
              <a:solidFill>
                <a:srgbClr val="FFFF99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8913"/>
            <a:ext cx="361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3" y="140678"/>
            <a:ext cx="8721968" cy="11136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Поддержка проектов и подпрограмм стратегической программы  «Вектор добровольчества»                                    на федеральном уровне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5" y="1359878"/>
            <a:ext cx="8850922" cy="5404338"/>
          </a:xfrm>
        </p:spPr>
        <p:txBody>
          <a:bodyPr>
            <a:noAutofit/>
          </a:bodyPr>
          <a:lstStyle/>
          <a:p>
            <a:pPr algn="r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CC66"/>
                </a:solidFill>
              </a:rPr>
              <a:t>Общественная Палата Российской Федерации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ru-RU" sz="1800" b="1" dirty="0" smtClean="0">
              <a:solidFill>
                <a:srgbClr val="FFCC66"/>
              </a:solidFill>
            </a:endParaRPr>
          </a:p>
          <a:p>
            <a:pPr algn="r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CC66"/>
                </a:solidFill>
              </a:rPr>
              <a:t>Институт проблем гражданского общества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ru-RU" sz="1000" b="1" dirty="0" smtClean="0">
              <a:solidFill>
                <a:srgbClr val="FFCC66"/>
              </a:solidFill>
            </a:endParaRPr>
          </a:p>
          <a:p>
            <a:pPr algn="r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FFCC66"/>
              </a:solidFill>
            </a:endParaRPr>
          </a:p>
          <a:p>
            <a:pPr algn="r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CC66"/>
                </a:solidFill>
              </a:rPr>
              <a:t>Министерство экономического развития </a:t>
            </a:r>
            <a:r>
              <a:rPr lang="ru-RU" sz="2400" b="1" dirty="0">
                <a:solidFill>
                  <a:srgbClr val="FFCC66"/>
                </a:solidFill>
              </a:rPr>
              <a:t>РФ </a:t>
            </a:r>
            <a:endParaRPr lang="ru-RU" sz="2400" b="1" dirty="0" smtClean="0">
              <a:solidFill>
                <a:srgbClr val="FFCC66"/>
              </a:solidFill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FFCC66"/>
                </a:solidFill>
              </a:rPr>
              <a:t>(</a:t>
            </a:r>
            <a:r>
              <a:rPr lang="ru-RU" sz="1800" b="1" dirty="0">
                <a:solidFill>
                  <a:srgbClr val="FFCC66"/>
                </a:solidFill>
              </a:rPr>
              <a:t>Департамент стратегического развития и инноваций) </a:t>
            </a:r>
            <a:endParaRPr lang="ru-RU" sz="1800" b="1" dirty="0" smtClean="0">
              <a:solidFill>
                <a:srgbClr val="FFCC66"/>
              </a:solidFill>
            </a:endParaRPr>
          </a:p>
          <a:p>
            <a:pPr algn="r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FFCC66"/>
              </a:solidFill>
            </a:endParaRPr>
          </a:p>
          <a:p>
            <a:pPr algn="r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CC66"/>
                </a:solidFill>
              </a:rPr>
              <a:t>АНО </a:t>
            </a:r>
            <a:r>
              <a:rPr lang="ru-RU" sz="2400" b="1" dirty="0">
                <a:solidFill>
                  <a:srgbClr val="FFCC66"/>
                </a:solidFill>
              </a:rPr>
              <a:t>«Агентство стратегических инициатив </a:t>
            </a:r>
            <a:r>
              <a:rPr lang="ru-RU" sz="2400" b="1" dirty="0" smtClean="0">
                <a:solidFill>
                  <a:srgbClr val="FFCC66"/>
                </a:solidFill>
              </a:rPr>
              <a:t>                                                по </a:t>
            </a:r>
            <a:r>
              <a:rPr lang="ru-RU" sz="2400" b="1" dirty="0">
                <a:solidFill>
                  <a:srgbClr val="FFCC66"/>
                </a:solidFill>
              </a:rPr>
              <a:t>продвижению новых проектов» </a:t>
            </a:r>
            <a:endParaRPr lang="ru-RU" sz="2400" b="1" dirty="0" smtClean="0">
              <a:solidFill>
                <a:srgbClr val="FFCC66"/>
              </a:solidFill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FFCC66"/>
                </a:solidFill>
              </a:rPr>
              <a:t>(</a:t>
            </a:r>
            <a:r>
              <a:rPr lang="ru-RU" sz="1800" b="1" dirty="0">
                <a:solidFill>
                  <a:srgbClr val="FFCC66"/>
                </a:solidFill>
              </a:rPr>
              <a:t>Направление «Социальные проекты</a:t>
            </a:r>
            <a:r>
              <a:rPr lang="ru-RU" sz="1800" b="1" dirty="0" smtClean="0">
                <a:solidFill>
                  <a:srgbClr val="FFCC66"/>
                </a:solidFill>
              </a:rPr>
              <a:t>»)</a:t>
            </a:r>
          </a:p>
          <a:p>
            <a:pPr marL="0" indent="0" algn="r">
              <a:buNone/>
            </a:pPr>
            <a:r>
              <a:rPr lang="ru-RU" sz="1000" b="1" dirty="0" smtClean="0">
                <a:solidFill>
                  <a:srgbClr val="FFCC66"/>
                </a:solidFill>
              </a:rPr>
              <a:t> 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CC66"/>
                </a:solidFill>
              </a:rPr>
              <a:t>Фонд президентских грантов</a:t>
            </a:r>
            <a:endParaRPr lang="ru-RU" b="1" dirty="0">
              <a:solidFill>
                <a:srgbClr val="FFCC66"/>
              </a:solidFill>
            </a:endParaRPr>
          </a:p>
        </p:txBody>
      </p:sp>
      <p:pic>
        <p:nvPicPr>
          <p:cNvPr id="4" name="Рисунок 3" descr="C:\Users\Светлана\Desktop\1opr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" y="1477106"/>
            <a:ext cx="1009467" cy="73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Desktop\inpg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0" y="2344617"/>
            <a:ext cx="1009465" cy="81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ветлана\Desktop\MinEkonomRazviti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0" y="3458306"/>
            <a:ext cx="1009466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лана\Desktop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5791930"/>
            <a:ext cx="1009466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ветлана\Desktop\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4733001"/>
            <a:ext cx="1009466" cy="8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50" y="531813"/>
            <a:ext cx="8783638" cy="5803900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FF99"/>
              </a:solidFill>
            </a:endParaRPr>
          </a:p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Благодарю </a:t>
            </a:r>
            <a:r>
              <a:rPr lang="ru-RU" sz="2000" i="1" dirty="0">
                <a:solidFill>
                  <a:srgbClr val="FFFF99"/>
                </a:solidFill>
              </a:rPr>
              <a:t>за содержательный контент, возможность посмотреть все вебинары в записи, оперативные ответы и связь со слушателями. Удачи в работе! Приглашайте на новые проекты, готовы к взаимодействию! Да в подобных курсах буду участвовать по мере возможности. Убедилась в важности нашей работы. Так как это важно многим, а не только нам!</a:t>
            </a:r>
            <a:r>
              <a:rPr lang="ru-RU" sz="2000" dirty="0">
                <a:solidFill>
                  <a:srgbClr val="FFFF99"/>
                </a:solidFill>
              </a:rPr>
              <a:t> </a:t>
            </a:r>
            <a:r>
              <a:rPr lang="ru-RU" sz="2000" i="1" dirty="0">
                <a:solidFill>
                  <a:srgbClr val="FFFF99"/>
                </a:solidFill>
              </a:rPr>
              <a:t>Курс объемен и содержателен, целостно включено все главное. Важно, что содержание курса практико-ориентировано и доступно в изложении как по содержанию, так и по формам (видео, текст...)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Полученные знания планирую применять для развития деятельности моей организации и расширения спектра услуг людям старшего поколения.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 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Митина Алёна Александровна,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директор АНО "Центр проектных решений </a:t>
            </a:r>
            <a:r>
              <a:rPr lang="ru-RU" sz="2000" i="1" dirty="0" smtClean="0">
                <a:solidFill>
                  <a:srgbClr val="FFFF99"/>
                </a:solidFill>
              </a:rPr>
              <a:t>                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FF99"/>
                </a:solidFill>
              </a:rPr>
              <a:t>общественно-активных </a:t>
            </a:r>
            <a:r>
              <a:rPr lang="ru-RU" sz="2000" i="1" dirty="0">
                <a:solidFill>
                  <a:srgbClr val="FFFF99"/>
                </a:solidFill>
              </a:rPr>
              <a:t>школ"</a:t>
            </a:r>
            <a:endParaRPr lang="ru-RU" sz="2000" dirty="0">
              <a:solidFill>
                <a:srgbClr val="FFFF99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5" y="575843"/>
            <a:ext cx="36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5327650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Выражаю благодарность за оказанную информационную поддержку и комфортную работу с качественными и удобными в использовании материалами. Планирую применять полученную информацию для развития студенческих инициатив по социальной поддержке пожилых граждан, обучения студентов основам добровольчества на базе вуза в форме спецкурсов, семинаров, конференций. А также для реализации своей социальной идеи, разработки и осуществления социального добровольческого проекта «Развитие социальной рекламы по формированию позитивного образа старости»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 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Киенко Татьяна Сергеевна</a:t>
            </a:r>
            <a:endParaRPr lang="ru-RU" sz="2000" b="1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доцент кафедры социальных технологий Института философии и социально-политических наук ЮФУ Южный федеральный университет, 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г. Ростов-на-Дону</a:t>
            </a:r>
            <a:endParaRPr lang="ru-RU" sz="2000" dirty="0">
              <a:solidFill>
                <a:srgbClr val="FFFF99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6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92150"/>
            <a:ext cx="8567738" cy="5473700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Думаю, будет полезно поучаствовать и в других подобных курсах, а также порекомендовать их своим </a:t>
            </a:r>
            <a:r>
              <a:rPr lang="ru-RU" sz="2000" i="1" dirty="0" smtClean="0">
                <a:solidFill>
                  <a:srgbClr val="FFFF99"/>
                </a:solidFill>
              </a:rPr>
              <a:t>единомышленникам</a:t>
            </a:r>
            <a:r>
              <a:rPr lang="ru-RU" sz="2000" dirty="0" smtClean="0">
                <a:solidFill>
                  <a:srgbClr val="FFFF99"/>
                </a:solidFill>
              </a:rPr>
              <a:t>. </a:t>
            </a:r>
            <a:r>
              <a:rPr lang="ru-RU" sz="2000" i="1" dirty="0" smtClean="0">
                <a:solidFill>
                  <a:srgbClr val="FFFF99"/>
                </a:solidFill>
              </a:rPr>
              <a:t>Желаю </a:t>
            </a:r>
            <a:r>
              <a:rPr lang="ru-RU" sz="2000" i="1" dirty="0">
                <a:solidFill>
                  <a:srgbClr val="FFFF99"/>
                </a:solidFill>
              </a:rPr>
              <a:t>преподавателям новых идей, успехов в важнейшем деле, которое они затеяли, расширения аудитории слушателей. Разработанные Вами задания побуждают к размышлениям, анализу и синтезу полученных знаний, собственного опыта работы и появлению новых идей. 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Спасибо Вам за индивидуальный подход к каждому участнику курсов - это позволило работать в удобном для нас темпе.</a:t>
            </a:r>
            <a:r>
              <a:rPr lang="ru-RU" sz="2000" b="1" i="1" dirty="0">
                <a:solidFill>
                  <a:srgbClr val="FFFF99"/>
                </a:solidFill>
              </a:rPr>
              <a:t> 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Курс обучения, пройденный нами, был крайне полезен еще и с точки зрения общения на форумах, где можно задать вопросы специалистам в своей области и получить грамотные советы и пожелания. Спасибо всем за это огромное!!!!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 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FFFF99"/>
                </a:solidFill>
              </a:rPr>
              <a:t>Долгих Елена Александровна,</a:t>
            </a:r>
            <a:endParaRPr lang="ru-RU" sz="20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FFFF99"/>
                </a:solidFill>
              </a:rPr>
              <a:t>Фонд поддержки и развития образования г. Стерлитамака</a:t>
            </a:r>
            <a:endParaRPr lang="ru-RU" sz="2000" dirty="0">
              <a:solidFill>
                <a:srgbClr val="FFFF99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20713"/>
            <a:ext cx="36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7313"/>
            <a:ext cx="8928100" cy="6221412"/>
          </a:xfrm>
        </p:spPr>
        <p:txBody>
          <a:bodyPr/>
          <a:lstStyle/>
          <a:p>
            <a:pPr marL="0" indent="457200">
              <a:buFont typeface="Wingdings" pitchFamily="2" charset="2"/>
              <a:buNone/>
              <a:defRPr/>
            </a:pPr>
            <a:endParaRPr lang="ru-RU" sz="1800" i="1" dirty="0" smtClean="0"/>
          </a:p>
          <a:p>
            <a:pPr marL="0" indent="457200"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FFFF99"/>
                </a:solidFill>
              </a:rPr>
              <a:t>Моя </a:t>
            </a:r>
            <a:r>
              <a:rPr lang="ru-RU" sz="1800" i="1" dirty="0">
                <a:solidFill>
                  <a:srgbClr val="FFFF99"/>
                </a:solidFill>
              </a:rPr>
              <a:t>мотивация в ходе обучения конечно изменилась! Об этом я думала и до курсов. Но сейчас вижу, что в нашей республике общественные организации решают проблемы пожилых людей поверхностно и неэффективно. По роду деятельности возникло желание обучать НКО, мотивировать их по данному направлению. Уже делаю первые шаги: говорю о проблемах пожилых на встречах, семинарах. Как буду использовать: для себя, чтобы знать особенности пожилого возраста и саморазвития. В работе с НКО: проведение образовательных семинаров, активизация деятельности НКО по работе с пожилыми людьми. Возможно, стану членом общественной организации или создам новую, по данному направлению. </a:t>
            </a:r>
            <a:endParaRPr lang="ru-RU" sz="18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i="1" dirty="0">
                <a:solidFill>
                  <a:srgbClr val="FFFF99"/>
                </a:solidFill>
              </a:rPr>
              <a:t>Спасибо за внимание к слушателям, терпение, за большой объем знаний!. Привыкла очень к Вам, к процессу обучения. Мне будет не хватать Вас и состояния, что надо обязательно прочитать лекции, посмотреть что-то на портале. Оторвали меня от телевизора и других увлечений</a:t>
            </a:r>
            <a:r>
              <a:rPr lang="ru-RU" sz="1800" i="1" dirty="0" smtClean="0">
                <a:solidFill>
                  <a:srgbClr val="FFFF99"/>
                </a:solidFill>
              </a:rPr>
              <a:t>!</a:t>
            </a:r>
            <a:r>
              <a:rPr lang="ru-RU" sz="1800" i="1" dirty="0">
                <a:solidFill>
                  <a:srgbClr val="FFFF99"/>
                </a:solidFill>
              </a:rPr>
              <a:t/>
            </a:r>
            <a:br>
              <a:rPr lang="ru-RU" sz="1800" i="1" dirty="0">
                <a:solidFill>
                  <a:srgbClr val="FFFF99"/>
                </a:solidFill>
              </a:rPr>
            </a:br>
            <a:r>
              <a:rPr lang="ru-RU" sz="1800" i="1" dirty="0">
                <a:solidFill>
                  <a:srgbClr val="FFFF99"/>
                </a:solidFill>
              </a:rPr>
              <a:t>Творческих успехов, благополучия!</a:t>
            </a:r>
            <a:endParaRPr lang="ru-RU" sz="1800" dirty="0">
              <a:solidFill>
                <a:srgbClr val="FFFF99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i="1" dirty="0">
                <a:solidFill>
                  <a:srgbClr val="FFFF99"/>
                </a:solidFill>
              </a:rPr>
              <a:t> </a:t>
            </a:r>
            <a:endParaRPr lang="ru-RU" sz="18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rgbClr val="FFFF99"/>
                </a:solidFill>
              </a:rPr>
              <a:t>Шевченко Алла Викторовна,</a:t>
            </a:r>
            <a:endParaRPr lang="ru-RU" sz="18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1800" i="1" dirty="0">
                <a:solidFill>
                  <a:srgbClr val="FFFF99"/>
                </a:solidFill>
              </a:rPr>
              <a:t>представитель ОО «Нальчикский городской совет женщин»,</a:t>
            </a:r>
            <a:endParaRPr lang="ru-RU" sz="1800" dirty="0">
              <a:solidFill>
                <a:srgbClr val="FFFF99"/>
              </a:solidFill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1800" i="1" dirty="0">
                <a:solidFill>
                  <a:srgbClr val="FFFF99"/>
                </a:solidFill>
              </a:rPr>
              <a:t> ведущий специалист-эксперт </a:t>
            </a:r>
            <a:r>
              <a:rPr lang="ru-RU" sz="1800" i="1" dirty="0" smtClean="0">
                <a:solidFill>
                  <a:srgbClr val="FFFF99"/>
                </a:solidFill>
              </a:rPr>
              <a:t>отдела </a:t>
            </a:r>
            <a:r>
              <a:rPr lang="ru-RU" sz="1800" i="1" dirty="0">
                <a:solidFill>
                  <a:srgbClr val="FFFF99"/>
                </a:solidFill>
              </a:rPr>
              <a:t>по работе с общественными организациями </a:t>
            </a:r>
            <a:r>
              <a:rPr lang="ru-RU" sz="1800" dirty="0">
                <a:solidFill>
                  <a:srgbClr val="FFFF99"/>
                </a:solidFill>
              </a:rPr>
              <a:t> </a:t>
            </a:r>
            <a:r>
              <a:rPr lang="ru-RU" sz="1800" i="1" dirty="0" smtClean="0">
                <a:solidFill>
                  <a:srgbClr val="FFFF99"/>
                </a:solidFill>
              </a:rPr>
              <a:t>и </a:t>
            </a:r>
            <a:r>
              <a:rPr lang="ru-RU" sz="1800" i="1" dirty="0">
                <a:solidFill>
                  <a:srgbClr val="FFFF99"/>
                </a:solidFill>
              </a:rPr>
              <a:t>политическими партиями Управления по взаимодействию </a:t>
            </a:r>
            <a:r>
              <a:rPr lang="ru-RU" sz="1800" i="1" dirty="0" smtClean="0">
                <a:solidFill>
                  <a:srgbClr val="FFFF99"/>
                </a:solidFill>
              </a:rPr>
              <a:t>с </a:t>
            </a:r>
            <a:r>
              <a:rPr lang="ru-RU" sz="1800" i="1" dirty="0">
                <a:solidFill>
                  <a:srgbClr val="FFFF99"/>
                </a:solidFill>
              </a:rPr>
              <a:t>институтами гражданского общества </a:t>
            </a:r>
            <a:r>
              <a:rPr lang="ru-RU" sz="1800" i="1" dirty="0" smtClean="0">
                <a:solidFill>
                  <a:srgbClr val="FFFF99"/>
                </a:solidFill>
              </a:rPr>
              <a:t>и </a:t>
            </a:r>
            <a:r>
              <a:rPr lang="ru-RU" sz="1800" i="1" dirty="0">
                <a:solidFill>
                  <a:srgbClr val="FFFF99"/>
                </a:solidFill>
              </a:rPr>
              <a:t>делам национальностей Кабардино-Балкарской </a:t>
            </a:r>
            <a:r>
              <a:rPr lang="ru-RU" sz="1800" i="1" dirty="0" smtClean="0">
                <a:solidFill>
                  <a:srgbClr val="FFFF99"/>
                </a:solidFill>
              </a:rPr>
              <a:t>республики</a:t>
            </a:r>
            <a:endParaRPr lang="ru-RU" sz="1800" dirty="0">
              <a:solidFill>
                <a:srgbClr val="FFFF99"/>
              </a:solidFill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60350"/>
            <a:ext cx="3603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ВДЭ_Выпуск слушателей_18.11.2017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32565" cy="59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3785" y="2227983"/>
            <a:ext cx="89329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Новый проект </a:t>
            </a:r>
            <a:endParaRPr lang="ru-RU" sz="3200" b="1" dirty="0" smtClean="0">
              <a:solidFill>
                <a:srgbClr val="FFFF6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«</a:t>
            </a:r>
            <a:r>
              <a:rPr lang="ru-RU" sz="2400" b="1" dirty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Вектор добровольчества </a:t>
            </a:r>
            <a:r>
              <a:rPr lang="ru-RU" sz="2400" b="1" dirty="0" smtClean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– от </a:t>
            </a:r>
            <a:r>
              <a:rPr lang="ru-RU" sz="2400" b="1" dirty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поддержки к сотрудничеству</a:t>
            </a:r>
            <a:r>
              <a:rPr lang="ru-RU" sz="2400" b="1" dirty="0" smtClean="0">
                <a:solidFill>
                  <a:srgbClr val="FFFF66"/>
                </a:solidFill>
                <a:latin typeface="Calibri" panose="020F0502020204030204" pitchFamily="34" charset="0"/>
                <a:ea typeface="+mj-ea"/>
                <a:cs typeface="+mj-cs"/>
              </a:rPr>
              <a:t>»</a:t>
            </a:r>
          </a:p>
          <a:p>
            <a:pPr algn="ctr"/>
            <a:endParaRPr lang="ru-RU" sz="2400" b="1" dirty="0" smtClean="0">
              <a:solidFill>
                <a:srgbClr val="FFFF66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Проект реализуется с использованием гранта Президента Российской Федерации на развитие гражданского общества, предоставленного Фондом президентских грантов и консолидации ресурсов партнеров в четырех </a:t>
            </a:r>
            <a:r>
              <a:rPr lang="ru-RU" sz="2400" b="1" dirty="0" smtClean="0">
                <a:solidFill>
                  <a:schemeClr val="bg1"/>
                </a:solidFill>
              </a:rPr>
              <a:t>регионах РФ</a:t>
            </a:r>
            <a:r>
              <a:rPr lang="ru-RU" sz="2400" b="1" dirty="0">
                <a:solidFill>
                  <a:schemeClr val="bg1"/>
                </a:solidFill>
              </a:rPr>
              <a:t>: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Санкт-Петербург</a:t>
            </a:r>
            <a:r>
              <a:rPr lang="ru-RU" sz="2400" b="1" dirty="0">
                <a:solidFill>
                  <a:schemeClr val="bg1"/>
                </a:solidFill>
              </a:rPr>
              <a:t>, Республика Крым, Республика Карелия, Калининградская область.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7" y="375138"/>
            <a:ext cx="6810937" cy="165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137138"/>
            <a:ext cx="8299938" cy="486507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Для подавляющего большинства регионов страны интеграция добровольческих ресурсов в процесс предоставления социальных услуг является новой областью деятельности (для органов государственной власти и местного самоуправления, подведомственных им учреждений и для СО НКО).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FF66"/>
                </a:solidFill>
              </a:rPr>
              <a:t>Проектом </a:t>
            </a:r>
            <a:r>
              <a:rPr lang="ru-RU" sz="2400" dirty="0">
                <a:solidFill>
                  <a:srgbClr val="FFFF66"/>
                </a:solidFill>
              </a:rPr>
              <a:t>решается проблема достижения положительных эффектов в результате актуализации добровольческих ресурсов в социальной сфере, для чего требуются соответствующие технологии, их апробация, корректировка и «тонкая настройка» на практике, сообразуясь, как с федеральными стратегиями развития социальной сферы, так и с особенностями (включая уже имеющуюся практику), присущими целевым регионам проекта</a:t>
            </a:r>
            <a:r>
              <a:rPr lang="ru-RU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184031"/>
            <a:ext cx="8182708" cy="49929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66"/>
                </a:solidFill>
              </a:rPr>
              <a:t>Настоящим проектом предлагается способ межрегионального сотрудничества, при котором в трех регионах РФ одновременно используются технологии, апробированные в Санкт-Петербурге, вырабатываются и внедряются новые правила взаимодействия ГУ/МУ с добровольцами и с СО НКО в области добровольчества, учитывающие, как административные правила и регламенты учреждений, так  организационные и моральные правила добровольческой деятельности, выросшие из практики гражданских институтов и подкрепляемые сегодня государственной политикой. </a:t>
            </a:r>
            <a:endParaRPr lang="ru-RU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ru-RU" dirty="0">
                <a:solidFill>
                  <a:schemeClr val="bg1"/>
                </a:solidFill>
              </a:rPr>
              <a:t>государственного обслуживания населения при этом приобретает значительные ресурсные возможности для удовлетворения возрастающих индивидуальных потребностей людей и претерпевает все большее «очеловечивание» услуг с максимальными возможностями для активных граждан и минимальными сложностями для системы.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265" y="468923"/>
            <a:ext cx="7886700" cy="916966"/>
          </a:xfrm>
        </p:spPr>
        <p:txBody>
          <a:bodyPr/>
          <a:lstStyle/>
          <a:p>
            <a:r>
              <a:rPr lang="ru-RU" b="1" dirty="0">
                <a:solidFill>
                  <a:srgbClr val="FFFF66"/>
                </a:solidFill>
              </a:rPr>
              <a:t>Цель проекта: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4" y="1383322"/>
            <a:ext cx="8886091" cy="50878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600" dirty="0">
                <a:solidFill>
                  <a:schemeClr val="bg1"/>
                </a:solidFill>
              </a:rPr>
              <a:t>Р</a:t>
            </a:r>
            <a:r>
              <a:rPr lang="ru-RU" sz="2600" dirty="0" smtClean="0">
                <a:solidFill>
                  <a:schemeClr val="bg1"/>
                </a:solidFill>
              </a:rPr>
              <a:t>азвить </a:t>
            </a:r>
            <a:r>
              <a:rPr lang="ru-RU" sz="2600" dirty="0">
                <a:solidFill>
                  <a:schemeClr val="bg1"/>
                </a:solidFill>
              </a:rPr>
              <a:t>практику внедрения новых технологий организации благотворительной добровольческой деятельности </a:t>
            </a:r>
            <a:r>
              <a:rPr lang="ru-RU" sz="2600" dirty="0" smtClean="0">
                <a:solidFill>
                  <a:schemeClr val="bg1"/>
                </a:solidFill>
              </a:rPr>
              <a:t> в </a:t>
            </a:r>
            <a:r>
              <a:rPr lang="ru-RU" sz="2600" dirty="0">
                <a:solidFill>
                  <a:schemeClr val="bg1"/>
                </a:solidFill>
              </a:rPr>
              <a:t>области предоставления социальных услуг в СО НКО </a:t>
            </a:r>
            <a:r>
              <a:rPr lang="ru-RU" sz="2600" dirty="0" smtClean="0">
                <a:solidFill>
                  <a:schemeClr val="bg1"/>
                </a:solidFill>
              </a:rPr>
              <a:t>               и </a:t>
            </a:r>
            <a:r>
              <a:rPr lang="ru-RU" sz="2600" dirty="0">
                <a:solidFill>
                  <a:schemeClr val="bg1"/>
                </a:solidFill>
              </a:rPr>
              <a:t>дополнительных добровольческих социальных услуг </a:t>
            </a:r>
            <a:r>
              <a:rPr lang="ru-RU" sz="2600" dirty="0" smtClean="0">
                <a:solidFill>
                  <a:schemeClr val="bg1"/>
                </a:solidFill>
              </a:rPr>
              <a:t>         на </a:t>
            </a:r>
            <a:r>
              <a:rPr lang="ru-RU" sz="2600" dirty="0">
                <a:solidFill>
                  <a:schemeClr val="bg1"/>
                </a:solidFill>
              </a:rPr>
              <a:t>базе ГУ/МУ социального обслуживания населения, </a:t>
            </a:r>
            <a:r>
              <a:rPr lang="ru-RU" sz="2600" dirty="0" smtClean="0">
                <a:solidFill>
                  <a:schemeClr val="bg1"/>
                </a:solidFill>
              </a:rPr>
              <a:t>                   в </a:t>
            </a:r>
            <a:r>
              <a:rPr lang="ru-RU" sz="2600" dirty="0">
                <a:solidFill>
                  <a:schemeClr val="bg1"/>
                </a:solidFill>
              </a:rPr>
              <a:t>целях повышения качества жизни граждан старшего поколения и детей в Республике Крым, в Республике Карелия, в Калининградской области, в </a:t>
            </a:r>
            <a:r>
              <a:rPr lang="ru-RU" sz="2600" dirty="0" smtClean="0">
                <a:solidFill>
                  <a:schemeClr val="bg1"/>
                </a:solidFill>
              </a:rPr>
              <a:t>Санкт-Петербурге,               в </a:t>
            </a:r>
            <a:r>
              <a:rPr lang="ru-RU" sz="2600" dirty="0">
                <a:solidFill>
                  <a:schemeClr val="bg1"/>
                </a:solidFill>
              </a:rPr>
              <a:t>других регионах РФ, </a:t>
            </a:r>
            <a:r>
              <a:rPr lang="ru-RU" sz="2600" dirty="0" smtClean="0">
                <a:solidFill>
                  <a:schemeClr val="bg1"/>
                </a:solidFill>
              </a:rPr>
              <a:t>                                                      посредством </a:t>
            </a:r>
            <a:r>
              <a:rPr lang="ru-RU" sz="2600" dirty="0">
                <a:solidFill>
                  <a:schemeClr val="bg1"/>
                </a:solidFill>
              </a:rPr>
              <a:t>предоставления комплексной </a:t>
            </a:r>
            <a:r>
              <a:rPr lang="ru-RU" sz="2600" dirty="0" smtClean="0">
                <a:solidFill>
                  <a:schemeClr val="bg1"/>
                </a:solidFill>
              </a:rPr>
              <a:t>        информационно-методической </a:t>
            </a:r>
            <a:r>
              <a:rPr lang="ru-RU" sz="2600" dirty="0">
                <a:solidFill>
                  <a:schemeClr val="bg1"/>
                </a:solidFill>
              </a:rPr>
              <a:t>и инфраструктурной поддержки,  развития межсекторного </a:t>
            </a:r>
            <a:r>
              <a:rPr lang="ru-RU" sz="2600" dirty="0" smtClean="0">
                <a:solidFill>
                  <a:schemeClr val="bg1"/>
                </a:solidFill>
              </a:rPr>
              <a:t>                                                  и </a:t>
            </a:r>
            <a:r>
              <a:rPr lang="ru-RU" sz="2600" dirty="0">
                <a:solidFill>
                  <a:schemeClr val="bg1"/>
                </a:solidFill>
              </a:rPr>
              <a:t>межрегионального сотрудничества </a:t>
            </a:r>
            <a:r>
              <a:rPr lang="ru-RU" sz="2600" dirty="0" smtClean="0">
                <a:solidFill>
                  <a:schemeClr val="bg1"/>
                </a:solidFill>
              </a:rPr>
              <a:t>                                                        в </a:t>
            </a:r>
            <a:r>
              <a:rPr lang="ru-RU" sz="2600" dirty="0">
                <a:solidFill>
                  <a:schemeClr val="bg1"/>
                </a:solidFill>
              </a:rPr>
              <a:t>2019 году.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</a:rPr>
              <a:t>Партнеры:</a:t>
            </a:r>
            <a:endParaRPr lang="ru-RU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2004646"/>
            <a:ext cx="8675077" cy="3821723"/>
          </a:xfrm>
        </p:spPr>
        <p:txBody>
          <a:bodyPr>
            <a:normAutofit/>
          </a:bodyPr>
          <a:lstStyle/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Региональные исполнительные органы государственной власти, ответственные за реализацию социальной политики в 4 субъектах РФ.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Региональные ресурсные Центры поддержки НКО и добровольческие центры.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Высшие учебные заведения.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38" y="860194"/>
            <a:ext cx="7772400" cy="76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основе программы: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3262"/>
            <a:ext cx="8496944" cy="38860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Дистанционные курсы обучения и другие формы информационно-методической поддержки руководителей, сотрудников и добровольцев СО НКО из регионов РФ по разнообразным вопросам организации добровольческой деятельности, благотворительной и некоммерческой деятельности с участием добровольческих ресурсов.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257909"/>
            <a:ext cx="8628184" cy="8792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Межрегиональный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проект «Вектор добровольчества – от поддержки к сотрудничеству»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  <a:ea typeface="Calibri"/>
                <a:cs typeface="Times New Roman"/>
              </a:rPr>
            </a:br>
            <a:r>
              <a:rPr lang="ru-RU" sz="22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ГРУППА НАБЛЮДЕНИЯ (ВДПС-ГН)</a:t>
            </a:r>
            <a:r>
              <a:rPr lang="ru-RU" sz="5400" dirty="0">
                <a:latin typeface="Calibri"/>
                <a:ea typeface="Calibri"/>
                <a:cs typeface="Times New Roman"/>
              </a:rPr>
              <a:t/>
            </a:r>
            <a:br>
              <a:rPr lang="ru-RU" sz="5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65585"/>
              </p:ext>
            </p:extLst>
          </p:nvPr>
        </p:nvGraphicFramePr>
        <p:xfrm>
          <a:off x="293077" y="1066801"/>
          <a:ext cx="8604738" cy="5702206"/>
        </p:xfrm>
        <a:graphic>
          <a:graphicData uri="http://schemas.openxmlformats.org/drawingml/2006/table">
            <a:tbl>
              <a:tblPr firstRow="1" firstCol="1" bandRow="1"/>
              <a:tblGrid>
                <a:gridCol w="2016369"/>
                <a:gridCol w="3739662"/>
                <a:gridCol w="2848707"/>
              </a:tblGrid>
              <a:tr h="331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ФИО участника ВДПС-ГН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Организация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Бабина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Алиса Владиславовна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Официальное подтверждение в стадии рассмотрения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АНО «Агентство стратегических инициатив по продвижению новых проектов» (Москва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Заместитель руководителя Департамента инвестиций в социальную сферу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Демина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Евгения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Сергеевна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Агентство по делам молодежи Калининградской области (Калининград)</a:t>
                      </a:r>
                      <a:endParaRPr lang="ru-RU" sz="13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Начальник отдела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Земская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Анастасия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Андреевна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Комитет по социальной политике    Санкт-Петербурга (Санкт-Петербург)</a:t>
                      </a:r>
                      <a:endParaRPr lang="ru-RU" sz="13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Начальник отдела по координации деятельности исполнительных органов власти по поддержке СО НКО Управления социального развития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Леоненко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Александр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Анатольевич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Министерство труда и социальной защиты Республики Крым (Симферополь)</a:t>
                      </a:r>
                      <a:endParaRPr lang="ru-RU" sz="13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Главный специалист отдела методологии социального обслуживания и развития негосударственного сектора в сфере предоставления социальных услуг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Медникова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Анна Анатольевна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Официальное подтверждение в стадии рассмотрения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Министерство социальной политики Калининградской области (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Калининград)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Начальник отдела организации опеки, попечительства и социального обслуживания граждан пожилого возраста и инвалидов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Павлов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Антон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Леонидович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Государственное бюджетное учреждение социального обслуживания Республики Карелия "Республиканский социально-реабилитационный центр для несовершеннолетних "Возрождение" (Ресурсный центр) (Петрозаводск)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 по социальной работе</a:t>
                      </a:r>
                    </a:p>
                  </a:txBody>
                  <a:tcPr marL="54249" marR="5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73" y="445478"/>
            <a:ext cx="7886700" cy="6916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66"/>
                </a:solidFill>
              </a:rPr>
              <a:t>Участники </a:t>
            </a:r>
            <a:r>
              <a:rPr lang="ru-RU" sz="3200" b="1" dirty="0" smtClean="0">
                <a:solidFill>
                  <a:srgbClr val="FFFF66"/>
                </a:solidFill>
              </a:rPr>
              <a:t>проекта: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16" y="1406769"/>
            <a:ext cx="8510954" cy="50760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rgbClr val="FFFF66"/>
                </a:solidFill>
              </a:rPr>
              <a:t>Всего планируется не менее 360 основных участников проекта от 120 организаций из трех целевых регионов (без учета Санкт-Петербурга):</a:t>
            </a:r>
          </a:p>
          <a:p>
            <a:r>
              <a:rPr lang="ru-RU" sz="2600" b="1" dirty="0">
                <a:solidFill>
                  <a:srgbClr val="FFFF66"/>
                </a:solidFill>
              </a:rPr>
              <a:t>представители региональных и муниципальных СО НКО</a:t>
            </a:r>
            <a:r>
              <a:rPr lang="ru-RU" sz="2600" b="1" dirty="0">
                <a:solidFill>
                  <a:schemeClr val="bg1"/>
                </a:solidFill>
              </a:rPr>
              <a:t>, студенческих организаций/сообществ</a:t>
            </a:r>
            <a:r>
              <a:rPr lang="ru-RU" sz="2600" dirty="0">
                <a:solidFill>
                  <a:schemeClr val="bg1"/>
                </a:solidFill>
              </a:rPr>
              <a:t>  Республики Крым,  Республики Карелия, Калининградской области - не менее 180 чел. от 45 организаций (1-2 представителя от одной организации и добровольцы).</a:t>
            </a:r>
          </a:p>
          <a:p>
            <a:r>
              <a:rPr lang="ru-RU" sz="2600" b="1" dirty="0">
                <a:solidFill>
                  <a:srgbClr val="FFFF66"/>
                </a:solidFill>
              </a:rPr>
              <a:t>представители государственных и муниципальных учреждений </a:t>
            </a:r>
            <a:r>
              <a:rPr lang="ru-RU" sz="2600" b="1" dirty="0">
                <a:solidFill>
                  <a:schemeClr val="bg1"/>
                </a:solidFill>
              </a:rPr>
              <a:t>социального обслуживания населения</a:t>
            </a:r>
            <a:r>
              <a:rPr lang="ru-RU" sz="2600" dirty="0">
                <a:solidFill>
                  <a:schemeClr val="bg1"/>
                </a:solidFill>
              </a:rPr>
              <a:t> Республики Крым, Республики Карелия, Калининградской области – не менее 180 чел. от 45 учреждений (1-2 представителя от одного учреждения и добровольцы).</a:t>
            </a:r>
          </a:p>
          <a:p>
            <a:r>
              <a:rPr lang="ru-RU" sz="2600" b="1" dirty="0">
                <a:solidFill>
                  <a:srgbClr val="FFFF66"/>
                </a:solidFill>
              </a:rPr>
              <a:t>дополнительными/косвенными участниками проекта являются представители СО НКО и ГУ/МУ </a:t>
            </a:r>
            <a:r>
              <a:rPr lang="ru-RU" sz="2600" b="1" dirty="0">
                <a:solidFill>
                  <a:schemeClr val="bg1"/>
                </a:solidFill>
              </a:rPr>
              <a:t>(специалисты и добровольцы) </a:t>
            </a:r>
            <a:r>
              <a:rPr lang="ru-RU" sz="2600" b="1" dirty="0">
                <a:solidFill>
                  <a:srgbClr val="FFFF66"/>
                </a:solidFill>
              </a:rPr>
              <a:t>из других субъектов РФ</a:t>
            </a:r>
            <a:r>
              <a:rPr lang="ru-RU" sz="2600" dirty="0">
                <a:solidFill>
                  <a:srgbClr val="FFFF66"/>
                </a:solidFill>
              </a:rPr>
              <a:t>. </a:t>
            </a:r>
            <a:r>
              <a:rPr lang="ru-RU" sz="2600" dirty="0">
                <a:solidFill>
                  <a:schemeClr val="bg1"/>
                </a:solidFill>
              </a:rPr>
              <a:t>Эти участники смогут получать услуги в ходе реализации проекта по их желанию, а также участвовать в отдельных мероприятиях: представители СО НКО, государственных/муниципальных учреждений, студенческих организаций/сообществ,  предоставляющих социальные добровольческие услуги гражданам пожилого возраста и детям (или планирующие их предоставлять) в других регионах РФ – до 100 чел. из 20 регионов РФ.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FF66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8" y="1863969"/>
            <a:ext cx="8827477" cy="303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В ходе проекта участникам </a:t>
            </a:r>
            <a:r>
              <a:rPr lang="ru-RU" sz="2400" b="1" dirty="0" smtClean="0">
                <a:solidFill>
                  <a:schemeClr val="bg1"/>
                </a:solidFill>
              </a:rPr>
              <a:t>предоставляется возможность</a:t>
            </a:r>
            <a:r>
              <a:rPr lang="ru-RU" sz="2400" b="1" dirty="0">
                <a:solidFill>
                  <a:schemeClr val="bg1"/>
                </a:solidFill>
              </a:rPr>
              <a:t> пройти дистанционное и очное обучение, стажировку в Санкт-Петербурге, применить полученные знания и навыки на практике для развития добровольческих социальных услуг, </a:t>
            </a:r>
            <a:r>
              <a:rPr lang="ru-RU" sz="2400" b="1" dirty="0" smtClean="0">
                <a:solidFill>
                  <a:schemeClr val="bg1"/>
                </a:solidFill>
              </a:rPr>
              <a:t>принять участие </a:t>
            </a:r>
            <a:r>
              <a:rPr lang="ru-RU" sz="2400" b="1" dirty="0">
                <a:solidFill>
                  <a:schemeClr val="bg1"/>
                </a:solidFill>
              </a:rPr>
              <a:t>в межрегиональной конференции в </a:t>
            </a:r>
            <a:r>
              <a:rPr lang="ru-RU" sz="2400" b="1" dirty="0" smtClean="0">
                <a:solidFill>
                  <a:schemeClr val="bg1"/>
                </a:solidFill>
              </a:rPr>
              <a:t>Крыму, представив свой опыт и рекомендации, включиться в межрегиональное сотрудничество специалистов в области добровольчества.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323" y="480646"/>
            <a:ext cx="803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66"/>
                </a:solidFill>
              </a:rPr>
              <a:t>Возможности для участников Проекта:</a:t>
            </a:r>
            <a:endParaRPr lang="ru-RU" sz="32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3" y="365127"/>
            <a:ext cx="8311661" cy="10533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Тематика курсов дистанционного обучения: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35723"/>
            <a:ext cx="8616461" cy="4900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FF66"/>
                </a:solidFill>
              </a:rPr>
              <a:t>О</a:t>
            </a:r>
            <a:r>
              <a:rPr lang="ru-RU" b="1" u="sng" dirty="0" smtClean="0">
                <a:solidFill>
                  <a:srgbClr val="FFFF66"/>
                </a:solidFill>
              </a:rPr>
              <a:t>бучающий </a:t>
            </a:r>
            <a:r>
              <a:rPr lang="ru-RU" b="1" u="sng" dirty="0">
                <a:solidFill>
                  <a:srgbClr val="FFFF66"/>
                </a:solidFill>
              </a:rPr>
              <a:t>блок 1 </a:t>
            </a:r>
            <a:r>
              <a:rPr lang="ru-RU" b="1" dirty="0">
                <a:solidFill>
                  <a:srgbClr val="FFFF66"/>
                </a:solidFill>
              </a:rPr>
              <a:t>для организаторов и координаторов, состоящий из трех последовательно проводимых  курсов обучения (всего 12 тематических модулей):    </a:t>
            </a:r>
            <a:endParaRPr lang="ru-RU" b="1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ru-RU" sz="1300" b="1" dirty="0">
              <a:solidFill>
                <a:srgbClr val="FFFF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Основы и технологии организации добровольческой (волонтерской) деятельности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dirty="0" smtClean="0">
                <a:solidFill>
                  <a:schemeClr val="bg1"/>
                </a:solidFill>
              </a:rPr>
              <a:t>» /</a:t>
            </a:r>
            <a:r>
              <a:rPr lang="ru-RU" b="1" dirty="0" smtClean="0">
                <a:solidFill>
                  <a:srgbClr val="FFFF66"/>
                </a:solidFill>
              </a:rPr>
              <a:t>курс 1</a:t>
            </a:r>
            <a:r>
              <a:rPr lang="ru-RU" dirty="0" smtClean="0">
                <a:solidFill>
                  <a:schemeClr val="bg1"/>
                </a:solidFill>
              </a:rPr>
              <a:t>/.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Инновационные технологии и организационные механизмы внедрения дополнительных добровольческих социальных услуг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dirty="0" smtClean="0">
                <a:solidFill>
                  <a:schemeClr val="bg1"/>
                </a:solidFill>
              </a:rPr>
              <a:t>» /</a:t>
            </a:r>
            <a:r>
              <a:rPr lang="ru-RU" b="1" dirty="0" smtClean="0">
                <a:solidFill>
                  <a:srgbClr val="FFFF66"/>
                </a:solidFill>
              </a:rPr>
              <a:t>курс 2</a:t>
            </a:r>
            <a:r>
              <a:rPr lang="ru-RU" dirty="0" smtClean="0">
                <a:solidFill>
                  <a:schemeClr val="bg1"/>
                </a:solidFill>
              </a:rPr>
              <a:t>/. 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«Основы </a:t>
            </a:r>
            <a:r>
              <a:rPr lang="ru-RU" dirty="0">
                <a:solidFill>
                  <a:schemeClr val="bg1"/>
                </a:solidFill>
              </a:rPr>
              <a:t>разработки и реализации добровольческих программ и проектов в СО НКО и в государственных и муниципальных учреждениях социального обслуживания </a:t>
            </a:r>
            <a:r>
              <a:rPr lang="ru-RU" dirty="0" smtClean="0">
                <a:solidFill>
                  <a:schemeClr val="bg1"/>
                </a:solidFill>
              </a:rPr>
              <a:t>населения» /</a:t>
            </a:r>
            <a:r>
              <a:rPr lang="ru-RU" b="1" dirty="0" smtClean="0">
                <a:solidFill>
                  <a:srgbClr val="FFFF66"/>
                </a:solidFill>
              </a:rPr>
              <a:t>курс 3</a:t>
            </a:r>
            <a:r>
              <a:rPr lang="ru-RU" dirty="0" smtClean="0">
                <a:solidFill>
                  <a:schemeClr val="bg1"/>
                </a:solidFill>
              </a:rPr>
              <a:t>/.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3" y="365127"/>
            <a:ext cx="8311661" cy="10533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Тематика курсов дистанционного обучения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35723"/>
            <a:ext cx="8616461" cy="4900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FF66"/>
                </a:solidFill>
              </a:rPr>
              <a:t>О</a:t>
            </a:r>
            <a:r>
              <a:rPr lang="ru-RU" b="1" u="sng" dirty="0" smtClean="0">
                <a:solidFill>
                  <a:srgbClr val="FFFF66"/>
                </a:solidFill>
              </a:rPr>
              <a:t>бучающий </a:t>
            </a:r>
            <a:r>
              <a:rPr lang="ru-RU" b="1" u="sng" dirty="0">
                <a:solidFill>
                  <a:srgbClr val="FFFF66"/>
                </a:solidFill>
              </a:rPr>
              <a:t>блок 2 </a:t>
            </a:r>
            <a:r>
              <a:rPr lang="ru-RU" b="1" dirty="0">
                <a:solidFill>
                  <a:srgbClr val="FFFF66"/>
                </a:solidFill>
              </a:rPr>
              <a:t>для координаторов и добровольцев по их выбору, состоящий из 2 курсов обучения по тематике подготовки добровольцев к  оказанию добровольческой (волонтерской) помощи и социальных услуг целевым группам: </a:t>
            </a:r>
            <a:endParaRPr lang="ru-RU" b="1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ru-RU" sz="1300" b="1" dirty="0">
              <a:solidFill>
                <a:srgbClr val="FFFF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Граждане старшего поколения, нуждающиеся в помощи и дополнительных услугах на дому, в стационаре, полустационарной форме, граждане старшего поколения, заинтересованные в обучении и социализации /</a:t>
            </a:r>
            <a:r>
              <a:rPr lang="ru-RU" b="1" dirty="0">
                <a:solidFill>
                  <a:srgbClr val="FFFF66"/>
                </a:solidFill>
              </a:rPr>
              <a:t>курс 1 </a:t>
            </a:r>
            <a:r>
              <a:rPr lang="ru-RU" dirty="0">
                <a:solidFill>
                  <a:schemeClr val="bg1"/>
                </a:solidFill>
              </a:rPr>
              <a:t>- «Помощь и услуги людям старшего поколения и их социализация – что должны знать и уметь добровольцы», 8 тематических модулей/;                               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2. Дети с инвалидностью и больные тяжелыми заболеваниями, дети, оставшиеся без попечения родителей, безнадзорные и из семей социального риска /</a:t>
            </a:r>
            <a:r>
              <a:rPr lang="ru-RU" b="1" dirty="0">
                <a:solidFill>
                  <a:srgbClr val="FFFF66"/>
                </a:solidFill>
              </a:rPr>
              <a:t>курс 2 </a:t>
            </a:r>
            <a:r>
              <a:rPr lang="ru-RU" dirty="0">
                <a:solidFill>
                  <a:schemeClr val="bg1"/>
                </a:solidFill>
              </a:rPr>
              <a:t>- «Помощь детям с инвалидностью и больным тяжелыми заболеваниями, детям, оставшимся без попечения родителей, безнадзорным и из семей социального риска – что должны знать и уметь добровольцы», 4 тематические модуля/.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458911"/>
            <a:ext cx="8757139" cy="8071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66"/>
                </a:solidFill>
              </a:rPr>
              <a:t>Участники проекта «Вектор добровольчества – от поддержки к сотрудничеству»  </a:t>
            </a:r>
            <a:r>
              <a:rPr lang="ru-RU" sz="3200" b="1" dirty="0" smtClean="0">
                <a:solidFill>
                  <a:srgbClr val="FFFF66"/>
                </a:solidFill>
              </a:rPr>
              <a:t>смогут:</a:t>
            </a:r>
            <a:r>
              <a:rPr lang="ru-RU" sz="3200" b="1" dirty="0">
                <a:solidFill>
                  <a:srgbClr val="FFFF66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1524000"/>
            <a:ext cx="8886092" cy="491196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повысить </a:t>
            </a:r>
            <a:r>
              <a:rPr lang="ru-RU" dirty="0">
                <a:solidFill>
                  <a:schemeClr val="bg1"/>
                </a:solidFill>
              </a:rPr>
              <a:t>информированность, </a:t>
            </a:r>
            <a:r>
              <a:rPr lang="ru-RU" dirty="0" smtClean="0">
                <a:solidFill>
                  <a:schemeClr val="bg1"/>
                </a:solidFill>
              </a:rPr>
              <a:t>обобщить имеющийся опыт, квалификацию </a:t>
            </a:r>
            <a:r>
              <a:rPr lang="ru-RU" dirty="0">
                <a:solidFill>
                  <a:schemeClr val="bg1"/>
                </a:solidFill>
              </a:rPr>
              <a:t>и расширить методическую базу </a:t>
            </a:r>
            <a:r>
              <a:rPr lang="ru-RU" dirty="0" smtClean="0">
                <a:solidFill>
                  <a:schemeClr val="bg1"/>
                </a:solidFill>
              </a:rPr>
              <a:t>своей организации в </a:t>
            </a:r>
            <a:r>
              <a:rPr lang="ru-RU" dirty="0">
                <a:solidFill>
                  <a:schemeClr val="bg1"/>
                </a:solidFill>
              </a:rPr>
              <a:t>области </a:t>
            </a:r>
            <a:r>
              <a:rPr lang="ru-RU" dirty="0" smtClean="0">
                <a:solidFill>
                  <a:schemeClr val="bg1"/>
                </a:solidFill>
              </a:rPr>
              <a:t>добровольческой (волонтерской) деятельности</a:t>
            </a:r>
            <a:r>
              <a:rPr lang="ru-RU" dirty="0">
                <a:solidFill>
                  <a:schemeClr val="bg1"/>
                </a:solidFill>
              </a:rPr>
              <a:t>, социального проектирования, предоставления добровольческих </a:t>
            </a:r>
            <a:r>
              <a:rPr lang="ru-RU" dirty="0" smtClean="0">
                <a:solidFill>
                  <a:schemeClr val="bg1"/>
                </a:solidFill>
              </a:rPr>
              <a:t>социальных услуг </a:t>
            </a:r>
            <a:r>
              <a:rPr lang="ru-RU" dirty="0">
                <a:solidFill>
                  <a:schemeClr val="bg1"/>
                </a:solidFill>
              </a:rPr>
              <a:t>целевым </a:t>
            </a:r>
            <a:r>
              <a:rPr lang="ru-RU" dirty="0" smtClean="0">
                <a:solidFill>
                  <a:schemeClr val="bg1"/>
                </a:solidFill>
              </a:rPr>
              <a:t>группам</a:t>
            </a:r>
            <a:r>
              <a:rPr lang="ru-RU" dirty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принять </a:t>
            </a:r>
            <a:r>
              <a:rPr lang="ru-RU" dirty="0">
                <a:solidFill>
                  <a:schemeClr val="bg1"/>
                </a:solidFill>
              </a:rPr>
              <a:t>участие в вебинарах и очных семинарах, </a:t>
            </a:r>
            <a:r>
              <a:rPr lang="ru-RU" dirty="0" smtClean="0">
                <a:solidFill>
                  <a:schemeClr val="bg1"/>
                </a:solidFill>
              </a:rPr>
              <a:t>конференции, получить </a:t>
            </a:r>
            <a:r>
              <a:rPr lang="ru-RU" dirty="0">
                <a:solidFill>
                  <a:schemeClr val="bg1"/>
                </a:solidFill>
              </a:rPr>
              <a:t>консультационную </a:t>
            </a:r>
            <a:r>
              <a:rPr lang="ru-RU" dirty="0" smtClean="0">
                <a:solidFill>
                  <a:schemeClr val="bg1"/>
                </a:solidFill>
              </a:rPr>
              <a:t>поддержку при использовании полученных знаний и внедрении технологий, 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развить </a:t>
            </a:r>
            <a:r>
              <a:rPr lang="ru-RU" dirty="0">
                <a:solidFill>
                  <a:schemeClr val="bg1"/>
                </a:solidFill>
              </a:rPr>
              <a:t>межрегиональное сотрудничество, </a:t>
            </a:r>
            <a:r>
              <a:rPr lang="ru-RU" dirty="0" smtClean="0">
                <a:solidFill>
                  <a:schemeClr val="bg1"/>
                </a:solidFill>
              </a:rPr>
              <a:t>внести </a:t>
            </a:r>
            <a:r>
              <a:rPr lang="ru-RU" dirty="0">
                <a:solidFill>
                  <a:schemeClr val="bg1"/>
                </a:solidFill>
              </a:rPr>
              <a:t>вклад в апробацию новых технологий развития добровольческих социальных услуг на базе государственных и муниципальных учреждений социального обслуживания населения, чьими клиентами являются люди старшего поколения и </a:t>
            </a:r>
            <a:r>
              <a:rPr lang="ru-RU" dirty="0" smtClean="0">
                <a:solidFill>
                  <a:schemeClr val="bg1"/>
                </a:solidFill>
              </a:rPr>
              <a:t>дети,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Слушатели, успешно прошедшие обучение и применившие полученные знания и технологии в практической деятельности своих организаций, получают </a:t>
            </a:r>
            <a:r>
              <a:rPr lang="ru-RU" b="1" dirty="0" smtClean="0">
                <a:solidFill>
                  <a:srgbClr val="FFFF66"/>
                </a:solidFill>
              </a:rPr>
              <a:t>сертификат участия в Проекте.</a:t>
            </a:r>
            <a:endParaRPr lang="ru-RU" dirty="0">
              <a:solidFill>
                <a:srgbClr val="FFFF66"/>
              </a:solidFill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365127"/>
            <a:ext cx="8382000" cy="11119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 ходе реализации проекта планируется достичь следующих социально-значимых качественных результатов: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38" y="1781908"/>
            <a:ext cx="8745415" cy="4560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</a:rPr>
              <a:t>1. Сформирована рабочая </a:t>
            </a:r>
            <a:r>
              <a:rPr lang="ru-RU" b="1" dirty="0">
                <a:solidFill>
                  <a:schemeClr val="bg1"/>
                </a:solidFill>
              </a:rPr>
              <a:t>среда взаимодействия участников проекта, созданы обучающие ресурсы для развития добровольческих социальных услуг.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2. Участники проекта получили знания, приобрели компетенции для развития добровольческих социальных услуг детям и людям старшего поколения.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3. Определены результаты, выявлены проблематика и достижения в ходе внедрения дополнительных добровольческих социальных услуг в СО НКО и ГУ/МУ, обобщен опыт, выработаны рекомендации по преодолению проблем.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4. Созданы инфраструктурные и сетевые механизмы для специалистов СО НКО, ГУ/МУ, экспертов и представителей органов власти, обеспечивающие обмен опытом и взаимодействие в области добровольческих услуг населению, действует профессиональное Интернет-сообщество.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5. Информация о результатах проекта, в т.ч., методические материалы и успешные практики, распространена среди органов власти, поддержавших его реализацию в своих регионах, по каналам партнеров, размещена на портале «Вектор добровольчества в России".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04" y="646481"/>
            <a:ext cx="7886700" cy="7485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Дальнейшее развитие проекта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1606061"/>
            <a:ext cx="8686800" cy="467750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 истечении одного года, по результатам проведения повторного мониторинга изменений, будет проведен сравнительный анализ и оценка эффективности деятельности, созданных в ходе проекта практических моделей, в т.ч., определено, насколько увеличился объем услуг и количество получателей услуг в СО НКО и ГУ/МУ, выявлен новый успешный опыт и системные проблемы, проблемы связанные с региональными особенностями.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>
                <a:solidFill>
                  <a:schemeClr val="bg1"/>
                </a:solidFill>
              </a:rPr>
              <a:t>основе полученных данных станет возможным выработать механизмы и рекомендации по преодолению системных проблем и совершенствованию технологий организации процессов, а также осуществить оценку экономической эффективности добровольческой деятельности по предоставлению социальных услуг детям и людям старшего поколения в модельных организациях и в организациях, примкнувших к профессиональному сетевому сообществу в течение года.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23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66"/>
                </a:solidFill>
              </a:rPr>
              <a:t>Дальнейшее развитие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441938"/>
            <a:ext cx="8604738" cy="491197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этих целях планируется провести дополнительное обучение руководителей и координаторов добровольческой деятельности из организаций-участников пилотного проекта по тематике оценки.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>
                <a:solidFill>
                  <a:schemeClr val="bg1"/>
                </a:solidFill>
              </a:rPr>
              <a:t>проведению обучения планируется привлечь преподавателей Центра исследований гражданского общества и некоммерческого сектора НИУ "Высшая школа экономики", которым в 2017 году по заказу Заявителя в ходе реализации программы "Вектор добровольчества - эффективность", разработана соответствующая методика и учебное пособие "Оценка экономической и социальной эффективности добровольческой деятельности: методические подходы и проблемы реализации».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Также </a:t>
            </a:r>
            <a:r>
              <a:rPr lang="ru-RU" dirty="0">
                <a:solidFill>
                  <a:schemeClr val="bg1"/>
                </a:solidFill>
              </a:rPr>
              <a:t>станет возможным определить степень интеграции добровольческих социальных услуг в систему социального обслуживания населения в целевых и других регионах РФ.</a:t>
            </a:r>
          </a:p>
          <a:p>
            <a:r>
              <a:rPr lang="ru-RU" dirty="0">
                <a:solidFill>
                  <a:schemeClr val="bg1"/>
                </a:solidFill>
              </a:rPr>
              <a:t>Планируемая постпроектная деятельность будет реализована в течение 2 лет.</a:t>
            </a:r>
          </a:p>
          <a:p>
            <a:r>
              <a:rPr lang="ru-RU" dirty="0">
                <a:solidFill>
                  <a:schemeClr val="bg1"/>
                </a:solidFill>
              </a:rPr>
              <a:t>Полученные результаты, позволят масштабировать проект, в т.ч. на территориях других регионов РФ.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" y="212727"/>
            <a:ext cx="8909537" cy="5492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Доступные информационные ресурсы </a:t>
            </a:r>
            <a:r>
              <a:rPr lang="ru-RU" sz="2400" b="1" dirty="0" smtClean="0">
                <a:solidFill>
                  <a:schemeClr val="bg1"/>
                </a:solidFill>
              </a:rPr>
              <a:t>Проекта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январь 2019  г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85" y="773723"/>
            <a:ext cx="8944707" cy="568569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Страница </a:t>
            </a:r>
            <a:r>
              <a:rPr lang="ru-RU" sz="2600" b="1" dirty="0" smtClean="0">
                <a:solidFill>
                  <a:srgbClr val="FF0000"/>
                </a:solidFill>
              </a:rPr>
              <a:t>проекта ВДПС: </a:t>
            </a:r>
            <a:r>
              <a:rPr lang="en-US" sz="2600" b="1" dirty="0">
                <a:solidFill>
                  <a:srgbClr val="002060"/>
                </a:solidFill>
                <a:hlinkClick r:id="rId2"/>
              </a:rPr>
              <a:t>http://kdobru.ru/info/program/vdps</a:t>
            </a:r>
            <a:r>
              <a:rPr lang="en-US" sz="26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Аннотация: </a:t>
            </a:r>
            <a:r>
              <a:rPr lang="en-US" sz="2600" b="1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3"/>
              </a:rPr>
              <a:t>kdobru.ru/netcat_files/userfiles/VDPS/VDPS_ANNOTATsIYa.pdf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Календарный план: </a:t>
            </a:r>
            <a:r>
              <a:rPr lang="en-US" sz="2600" b="1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4"/>
              </a:rPr>
              <a:t>kdobru.ru/netcat_files/userfiles/VDPS/VDPS_KALENDARNYY%20PLAN.pdf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Календарный план-график: </a:t>
            </a:r>
            <a:r>
              <a:rPr lang="en-US" sz="2600" b="1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5"/>
              </a:rPr>
              <a:t>kdobru.ru/netcat_files/userfiles/VDPS/VDPS_TABLITsA%20GANTA.pdf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Ожидаемые количественные результаты проекта: </a:t>
            </a:r>
            <a:r>
              <a:rPr lang="en-US" sz="2600" b="1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6"/>
              </a:rPr>
              <a:t>kdobru.ru/netcat_files/userfiles/VDPS/Ozhidaemye%20kolichestvennye%20rezultaty%20proekta.pdf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Ожидаемые качественные результаты проекта: </a:t>
            </a:r>
            <a:r>
              <a:rPr lang="en-US" sz="2600" b="1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7"/>
              </a:rPr>
              <a:t>kdobru.ru/netcat_files/userfiles/VDPS/Ozhidaemye%20kachestvennye%20rezultaty%20Proekta.pdf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Участники проекта (характеристика целевых групп): </a:t>
            </a:r>
            <a:r>
              <a:rPr lang="en-US" sz="2600" b="1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8"/>
              </a:rPr>
              <a:t>kdobru.ru/netcat_files/userfiles/VDPS/VDPS_UChASTNIKI%20PROEKTA.pdf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Приглашение к участию в проекте: </a:t>
            </a:r>
            <a:r>
              <a:rPr lang="en-US" sz="2600" b="1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9"/>
              </a:rPr>
              <a:t>kdobru.ru/netcat_files/userfiles/VDPS/VDPS_PRIGLAShENIE%20K%20UChASTIYu%20V%20PROEKTE.pdf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Форма заявки для участия в проекте: </a:t>
            </a:r>
            <a:r>
              <a:rPr lang="en-US" sz="2600" b="1" dirty="0">
                <a:solidFill>
                  <a:srgbClr val="002060"/>
                </a:solidFill>
                <a:hlinkClick r:id="rId10"/>
              </a:rPr>
              <a:t>https://</a:t>
            </a:r>
            <a:r>
              <a:rPr lang="en-US" sz="2600" b="1" dirty="0" smtClean="0">
                <a:solidFill>
                  <a:srgbClr val="002060"/>
                </a:solidFill>
                <a:hlinkClick r:id="rId10"/>
              </a:rPr>
              <a:t>docs.google.com/forms/d/e/1FAIpQLSfNlZvY5u8aZ8wOaIwmNSKRxx9rnTkGo8sSlCO0chAu-NKmDA/viewform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Дальнейшее развитие проекта: </a:t>
            </a:r>
            <a:r>
              <a:rPr lang="en-US" sz="2600" b="1" dirty="0">
                <a:solidFill>
                  <a:srgbClr val="002060"/>
                </a:solidFill>
                <a:hlinkClick r:id="rId11"/>
              </a:rPr>
              <a:t>http://</a:t>
            </a:r>
            <a:r>
              <a:rPr lang="en-US" sz="2600" b="1" dirty="0" smtClean="0">
                <a:solidFill>
                  <a:srgbClr val="002060"/>
                </a:solidFill>
                <a:hlinkClick r:id="rId11"/>
              </a:rPr>
              <a:t>kdobru.ru/netcat_files/userfiles/VDPS/VDPS_Dalneyshee%20razvitie%20proekta.pdf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0353" y="281354"/>
            <a:ext cx="7772400" cy="585788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Цели дистанционного обучения: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512" y="1031631"/>
            <a:ext cx="8784976" cy="5568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Предоставление базовых знаний </a:t>
            </a:r>
            <a:r>
              <a:rPr lang="ru-RU" altLang="ru-RU" sz="2000" dirty="0" smtClean="0">
                <a:solidFill>
                  <a:schemeClr val="bg1"/>
                </a:solidFill>
              </a:rPr>
              <a:t>в области управления человеческими ресурсами, менеджмента добровольческой (волонтерской) деятельности, социального проектирования, теории и практики социальной работы.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Предоставление  специфических знаний</a:t>
            </a:r>
            <a:r>
              <a:rPr lang="ru-RU" altLang="ru-RU" sz="2000" dirty="0" smtClean="0">
                <a:solidFill>
                  <a:schemeClr val="bg1"/>
                </a:solidFill>
              </a:rPr>
              <a:t>, относящихся к  особенностям деятельности СО НКО в области добровольческой (волонтерской) деятельности.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Содействие созданию методической базы </a:t>
            </a:r>
            <a:r>
              <a:rPr lang="ru-RU" altLang="ru-RU" sz="2000" dirty="0" smtClean="0">
                <a:solidFill>
                  <a:schemeClr val="bg1"/>
                </a:solidFill>
              </a:rPr>
              <a:t>по вопросам добровольческой (волонтерской) деятельности в СО НКО и государственных учреждениях социальной сферы.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Содействие определению путей и способов развития новых социальных услуг </a:t>
            </a:r>
            <a:r>
              <a:rPr lang="ru-RU" altLang="ru-RU" sz="2000" dirty="0" smtClean="0">
                <a:solidFill>
                  <a:schemeClr val="bg1"/>
                </a:solidFill>
              </a:rPr>
              <a:t>для целевых групп силами добровольцев.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Содействие систематизации имеющегося опыта и знаний </a:t>
            </a:r>
            <a:r>
              <a:rPr lang="ru-RU" altLang="ru-RU" sz="2000" dirty="0" smtClean="0">
                <a:solidFill>
                  <a:schemeClr val="bg1"/>
                </a:solidFill>
              </a:rPr>
              <a:t>в области добровольчества, информационно-методическая поддержка.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Содействие обмену опытом и развитию сотрудничества </a:t>
            </a:r>
            <a:r>
              <a:rPr lang="ru-RU" altLang="ru-RU" sz="2000" dirty="0" smtClean="0">
                <a:solidFill>
                  <a:schemeClr val="bg1"/>
                </a:solidFill>
              </a:rPr>
              <a:t>по вопросам добровольческой (волонтерской) деятельности между организациями и учреждениями из различных регионов РФ.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886092" cy="40859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white"/>
                </a:solidFill>
              </a:rPr>
              <a:t>Доступные информационные ресурсы </a:t>
            </a:r>
            <a:r>
              <a:rPr lang="ru-RU" sz="2400" b="1" dirty="0" smtClean="0">
                <a:solidFill>
                  <a:prstClr val="white"/>
                </a:solidFill>
              </a:rPr>
              <a:t>Проекта</a:t>
            </a:r>
            <a:r>
              <a:rPr lang="ru-RU" sz="2400" b="1" dirty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</a:rPr>
              <a:t>на </a:t>
            </a:r>
            <a:r>
              <a:rPr lang="ru-RU" sz="2400" b="1" dirty="0">
                <a:solidFill>
                  <a:prstClr val="white"/>
                </a:solidFill>
              </a:rPr>
              <a:t>январь 2019  г</a:t>
            </a:r>
            <a:r>
              <a:rPr lang="ru-RU" sz="2400" b="1" dirty="0" smtClean="0">
                <a:solidFill>
                  <a:prstClr val="white"/>
                </a:solidFill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31" y="867509"/>
            <a:ext cx="8921261" cy="549812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Список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организаций участников Проекта и их </a:t>
            </a:r>
            <a:r>
              <a:rPr lang="ru-RU" sz="2000" b="1" dirty="0" smtClean="0">
                <a:solidFill>
                  <a:srgbClr val="002060"/>
                </a:solidFill>
              </a:rPr>
              <a:t>представителей: </a:t>
            </a:r>
            <a:r>
              <a:rPr lang="en-US" sz="2000" b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docs.google.com/spreadsheets/d/1AkMeP14mYvlPnvOvDjMpc6cHkXaCp2AuMyc36O6KsOE/edit#gid=1978149338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Опрос </a:t>
            </a:r>
            <a:r>
              <a:rPr lang="ru-RU" sz="2000" b="1" dirty="0" smtClean="0">
                <a:solidFill>
                  <a:srgbClr val="002060"/>
                </a:solidFill>
              </a:rPr>
              <a:t> №1 участников </a:t>
            </a:r>
            <a:r>
              <a:rPr lang="ru-RU" sz="2000" b="1" dirty="0">
                <a:solidFill>
                  <a:srgbClr val="002060"/>
                </a:solidFill>
              </a:rPr>
              <a:t>в целях уточнения интересов и уровня квалификации в области организации добровольческой (волонтерской) 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деятельности: </a:t>
            </a:r>
            <a:r>
              <a:rPr lang="en-US" sz="2000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goo.gl/forms/HiB3mjgtnNNgawvb2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Руководство </a:t>
            </a:r>
            <a:r>
              <a:rPr lang="ru-RU" sz="2000" b="1" dirty="0">
                <a:solidFill>
                  <a:srgbClr val="002060"/>
                </a:solidFill>
              </a:rPr>
              <a:t>по участию в телеконференциях и </a:t>
            </a:r>
            <a:r>
              <a:rPr lang="ru-RU" sz="2000" b="1" dirty="0" smtClean="0">
                <a:solidFill>
                  <a:srgbClr val="002060"/>
                </a:solidFill>
              </a:rPr>
              <a:t>вебинарах: </a:t>
            </a:r>
            <a:r>
              <a:rPr lang="en-US" sz="2000" b="1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hlinkClick r:id="rId4"/>
              </a:rPr>
              <a:t>kdobru.ru/netcat_files/userfiles/VDPS/Rukovodstvo%20po%20uchastiyu%20v%20telekonferentsiyah%20i%20vebinarah%20s%20ispolzovaniem%20platformy%20Mconf.pdf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Расписание </a:t>
            </a:r>
            <a:r>
              <a:rPr lang="ru-RU" sz="2000" b="1" dirty="0">
                <a:solidFill>
                  <a:srgbClr val="002060"/>
                </a:solidFill>
              </a:rPr>
              <a:t>курсов дистанционного обучения в рамках </a:t>
            </a:r>
            <a:r>
              <a:rPr lang="ru-RU" sz="2000" b="1" dirty="0" smtClean="0">
                <a:solidFill>
                  <a:srgbClr val="002060"/>
                </a:solidFill>
              </a:rPr>
              <a:t>Проекта: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kdobru.ru/netcat_files/userfiles/VDPS/Raspisanie%20krsov%20distantsionnogo%20obucheniya.pdf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Руководство </a:t>
            </a:r>
            <a:r>
              <a:rPr lang="ru-RU" sz="2000" b="1" dirty="0">
                <a:solidFill>
                  <a:srgbClr val="002060"/>
                </a:solidFill>
              </a:rPr>
              <a:t>по регистрации на курсах дистанционного </a:t>
            </a:r>
            <a:r>
              <a:rPr lang="ru-RU" sz="2000" b="1" dirty="0" smtClean="0">
                <a:solidFill>
                  <a:srgbClr val="002060"/>
                </a:solidFill>
              </a:rPr>
              <a:t>обучения: </a:t>
            </a:r>
            <a:r>
              <a:rPr lang="en-US" sz="2000" b="1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hlinkClick r:id="rId6"/>
              </a:rPr>
              <a:t>kdobru.ru/netcat_files/userfiles/VDPS/Rukovodstvo%20po%20registratsii%20na%20kursah%20distantsionnogo%20obucheniya.pdf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Регистрация </a:t>
            </a:r>
            <a:r>
              <a:rPr lang="ru-RU" sz="2000" b="1" dirty="0" smtClean="0">
                <a:solidFill>
                  <a:srgbClr val="002060"/>
                </a:solidFill>
              </a:rPr>
              <a:t>и вход в систему дистанционного образования: </a:t>
            </a:r>
            <a:r>
              <a:rPr lang="en-US" sz="2000" b="1" dirty="0">
                <a:solidFill>
                  <a:srgbClr val="FF0000"/>
                </a:solidFill>
                <a:hlinkClick r:id="rId7"/>
              </a:rPr>
              <a:t>http://</a:t>
            </a:r>
            <a:r>
              <a:rPr lang="en-US" sz="2000" b="1" dirty="0" smtClean="0">
                <a:solidFill>
                  <a:srgbClr val="FF0000"/>
                </a:solidFill>
                <a:hlinkClick r:id="rId7"/>
              </a:rPr>
              <a:t>kdobru.ru/moodle/login/index.php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Информация о курсах дистанционного обучения и запись на них: </a:t>
            </a:r>
            <a:r>
              <a:rPr lang="en-US" sz="2000" b="1" dirty="0">
                <a:solidFill>
                  <a:srgbClr val="002060"/>
                </a:solidFill>
                <a:hlinkClick r:id="rId8"/>
              </a:rPr>
              <a:t>http://kdobru.ru/moodle</a:t>
            </a:r>
            <a:r>
              <a:rPr lang="en-US" sz="2000" b="1" dirty="0" smtClean="0">
                <a:solidFill>
                  <a:srgbClr val="002060"/>
                </a:solidFill>
                <a:hlinkClick r:id="rId8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Библиотека: </a:t>
            </a:r>
            <a:r>
              <a:rPr lang="en-US" sz="2000" b="1" dirty="0">
                <a:solidFill>
                  <a:srgbClr val="002060"/>
                </a:solidFill>
                <a:hlinkClick r:id="rId9"/>
              </a:rPr>
              <a:t>http://kdobru.ru/resources/lib</a:t>
            </a:r>
            <a:r>
              <a:rPr lang="en-US" sz="2000" b="1" dirty="0" smtClean="0">
                <a:solidFill>
                  <a:srgbClr val="002060"/>
                </a:solidFill>
                <a:hlinkClick r:id="rId9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Информация о рабочей группе и </a:t>
            </a:r>
            <a:r>
              <a:rPr lang="ru-RU" sz="2000" b="1" dirty="0" smtClean="0">
                <a:solidFill>
                  <a:srgbClr val="002060"/>
                </a:solidFill>
              </a:rPr>
              <a:t>специалистах: </a:t>
            </a:r>
            <a:r>
              <a:rPr lang="en-US" sz="2000" b="1" dirty="0">
                <a:solidFill>
                  <a:srgbClr val="002060"/>
                </a:solidFill>
                <a:hlinkClick r:id="rId10"/>
              </a:rPr>
              <a:t>http://kdobru.ru/about/team</a:t>
            </a:r>
            <a:r>
              <a:rPr lang="en-US" sz="2000" b="1" dirty="0" smtClean="0">
                <a:solidFill>
                  <a:srgbClr val="002060"/>
                </a:solidFill>
                <a:hlinkClick r:id="rId1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Задать вопрос дистанционно: </a:t>
            </a:r>
            <a:r>
              <a:rPr lang="en-US" sz="2000" b="1" dirty="0">
                <a:solidFill>
                  <a:srgbClr val="002060"/>
                </a:solidFill>
                <a:hlinkClick r:id="rId11"/>
              </a:rPr>
              <a:t>http://kdobru.ru/resources/Question</a:t>
            </a:r>
            <a:r>
              <a:rPr lang="en-US" sz="2000" b="1" dirty="0" smtClean="0">
                <a:solidFill>
                  <a:srgbClr val="002060"/>
                </a:solidFill>
                <a:hlinkClick r:id="rId11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0" y="1922804"/>
            <a:ext cx="7970104" cy="44779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CC66"/>
                </a:solidFill>
              </a:rPr>
              <a:t/>
            </a:r>
            <a:br>
              <a:rPr lang="ru-RU" altLang="ru-RU" sz="3200" b="1" dirty="0" smtClean="0">
                <a:solidFill>
                  <a:srgbClr val="FFCC66"/>
                </a:solidFill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 группы Программы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добровольчества»:</a:t>
            </a:r>
            <a:r>
              <a:rPr lang="ru-RU" altLang="ru-RU" sz="3200" b="1" dirty="0">
                <a:solidFill>
                  <a:srgbClr val="000066"/>
                </a:solidFill>
              </a:rPr>
              <a:t/>
            </a:r>
            <a:br>
              <a:rPr lang="ru-RU" altLang="ru-RU" sz="3200" b="1" dirty="0">
                <a:solidFill>
                  <a:srgbClr val="000066"/>
                </a:solidFill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 </a:t>
            </a:r>
            <a:r>
              <a:rPr lang="ru-RU" alt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(812) 409 87 82</a:t>
            </a:r>
            <a:r>
              <a:rPr lang="ru-RU" altLang="ru-RU" sz="3200" b="1" dirty="0">
                <a:solidFill>
                  <a:srgbClr val="000066"/>
                </a:solidFill>
              </a:rPr>
              <a:t/>
            </a:r>
            <a:br>
              <a:rPr lang="ru-RU" altLang="ru-RU" sz="3200" b="1" dirty="0">
                <a:solidFill>
                  <a:srgbClr val="000066"/>
                </a:solidFill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 почта: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  <a:hlinkClick r:id="rId2"/>
              </a:rPr>
              <a:t>dobrovolec.spb@gmail.com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200" b="1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  <a:hlinkClick r:id="rId3"/>
              </a:rPr>
              <a:t>www.kdobru.ru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</a:rPr>
            </a:br>
            <a:r>
              <a:rPr lang="ru-RU" altLang="ru-RU" sz="1000" b="1">
                <a:solidFill>
                  <a:srgbClr val="000066"/>
                </a:solidFill>
              </a:rPr>
              <a:t/>
            </a:r>
            <a:br>
              <a:rPr lang="ru-RU" altLang="ru-RU" sz="1000" b="1">
                <a:solidFill>
                  <a:srgbClr val="000066"/>
                </a:solidFill>
              </a:rPr>
            </a:br>
            <a:r>
              <a:rPr lang="en-US" altLang="ru-RU" sz="3200" b="1" smtClean="0">
                <a:solidFill>
                  <a:schemeClr val="bg1"/>
                </a:solidFill>
              </a:rPr>
              <a:t>/</a:t>
            </a:r>
            <a:r>
              <a:rPr lang="ru-RU" altLang="ru-RU" sz="3200" b="1" dirty="0" smtClean="0">
                <a:solidFill>
                  <a:schemeClr val="bg1"/>
                </a:solidFill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5476"/>
            <a:ext cx="888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СПб ОО «Благотворительное </a:t>
            </a:r>
            <a:r>
              <a:rPr lang="ru-RU" b="1" dirty="0">
                <a:solidFill>
                  <a:schemeClr val="bg1"/>
                </a:solidFill>
              </a:rPr>
              <a:t>общество </a:t>
            </a:r>
            <a:r>
              <a:rPr lang="ru-RU" b="1" dirty="0" smtClean="0">
                <a:solidFill>
                  <a:schemeClr val="bg1"/>
                </a:solidFill>
              </a:rPr>
              <a:t>«Невский Ангел»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МЕЖРЕГИОНАЛЬНАЯ  СТРАТЕГИЧЕСКАЯ ПРОГРАММА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«ВЕКТОР ДОБРОВОЛЬЧЕСТВА»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Светлана\Desktop\БАЗОВОЕ\КОЛОНТИТУЛЫ И ЛОГОТИПЫ\Крыло-серое-легко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9" y="584884"/>
            <a:ext cx="739775" cy="537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5" y="647510"/>
            <a:ext cx="7772400" cy="58477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Где проводится обучение: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17785"/>
            <a:ext cx="8424936" cy="447821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В течение первых 5 лет дистанционное обучение проводилось </a:t>
            </a:r>
            <a:r>
              <a:rPr lang="ru-RU" sz="2800" dirty="0" smtClean="0">
                <a:solidFill>
                  <a:srgbClr val="FFC000"/>
                </a:solidFill>
              </a:rPr>
              <a:t>на портале Центра дистанционного обучения научного парка МГУ им. М.В. Ломоносова,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www.msu.ru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800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В течение последних 5 лет дистанционное обучение проводится </a:t>
            </a:r>
            <a:r>
              <a:rPr lang="ru-RU" sz="2800" dirty="0" smtClean="0">
                <a:solidFill>
                  <a:srgbClr val="FFC000"/>
                </a:solidFill>
              </a:rPr>
              <a:t>на информационно-методическом портале «Вектор добровольчества в России», </a:t>
            </a:r>
            <a:r>
              <a:rPr lang="en-US" sz="2800" dirty="0" smtClean="0">
                <a:solidFill>
                  <a:srgbClr val="FFC000"/>
                </a:solidFill>
                <a:hlinkClick r:id="rId4"/>
              </a:rPr>
              <a:t>www.kdobru.ru</a:t>
            </a:r>
            <a:endParaRPr lang="ru-RU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Используемая платформа: </a:t>
            </a:r>
            <a:r>
              <a:rPr lang="en-US" sz="2800" dirty="0" smtClean="0">
                <a:solidFill>
                  <a:schemeClr val="bg1"/>
                </a:solidFill>
              </a:rPr>
              <a:t>Moodle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endParaRPr lang="ru-RU" sz="28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84" y="634117"/>
            <a:ext cx="7772400" cy="762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Статистика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41231"/>
            <a:ext cx="8856984" cy="4607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За 10 лет общее количество слушателей составило более 1700 чел.: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75% - представители СО НКО;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15% - представители государственных учреждений социальной сферы;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5% - представители органов государственной власти;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3% - представители общественно-активных школ;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1% - представители частных коммерческих компаний;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bg1"/>
                </a:solidFill>
              </a:rPr>
              <a:t> 1% - представители производственных предприятий.                                   из всех регионов РФ и СНГ.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555395"/>
            <a:ext cx="8784976" cy="92333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Цель программы 2015-2017 гг.</a:t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b="1" dirty="0" smtClean="0">
                <a:solidFill>
                  <a:schemeClr val="bg1"/>
                </a:solidFill>
              </a:rPr>
              <a:t>«Вектор добровольчества – эффективность»:  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23850" y="1910862"/>
            <a:ext cx="8496300" cy="4443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600" dirty="0" smtClean="0">
                <a:solidFill>
                  <a:schemeClr val="bg1"/>
                </a:solidFill>
              </a:rPr>
              <a:t>Повышение качества социальных услуг, компетентности, конкурентоспособности, социальной и экономической эффективности социально ориентированных некоммерческих организаций в регионах РФ, </a:t>
            </a: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посредством </a:t>
            </a:r>
          </a:p>
          <a:p>
            <a:pPr marL="0" indent="0" algn="ctr">
              <a:buNone/>
            </a:pPr>
            <a:r>
              <a:rPr lang="ru-RU" altLang="ru-RU" sz="2600" dirty="0" smtClean="0">
                <a:solidFill>
                  <a:schemeClr val="bg1"/>
                </a:solidFill>
              </a:rPr>
              <a:t>предоставления комплексной информационно-методической поддержки, а также открытия доступа                    к непрерывному обучению в области добровольчества, разработки и внедрения в практику системы учета                     и оценки добровольческой деятельности                                  для всех регионов РФ.</a:t>
            </a:r>
          </a:p>
          <a:p>
            <a:endParaRPr lang="ru-RU" altLang="ru-RU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72490" y="2485292"/>
            <a:ext cx="7772400" cy="356381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Программа «Вектор добровольчества – эффективность» реализована 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chemeClr val="bg1"/>
                </a:solidFill>
              </a:rPr>
              <a:t>с 01.12.2015 года по 30.01.2018 года                               при поддержке субсидией Министерства 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chemeClr val="bg1"/>
                </a:solidFill>
              </a:rPr>
              <a:t>экономического развития РФ,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chemeClr val="bg1"/>
                </a:solidFill>
              </a:rPr>
              <a:t>с 31.01.2018 года на основе консолидации ресурсов организаций партнеров.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pic>
        <p:nvPicPr>
          <p:cNvPr id="5" name="Рисунок 4" descr="C:\Users\Светлана\Desktop\MinEkonomRazviti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3" y="556113"/>
            <a:ext cx="16192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3465</Words>
  <Application>Microsoft Office PowerPoint</Application>
  <PresentationFormat>Экран (4:3)</PresentationFormat>
  <Paragraphs>316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Презентация PowerPoint</vt:lpstr>
      <vt:lpstr>О межрегиональной благотворительной программе информационно-методической поддержки  «Вектор добровольчества»</vt:lpstr>
      <vt:lpstr>Поддержка проектов и подпрограмм стратегической программы  «Вектор добровольчества»                                    на федеральном уровне</vt:lpstr>
      <vt:lpstr>В основе программы:</vt:lpstr>
      <vt:lpstr>Цели дистанционного обучения:</vt:lpstr>
      <vt:lpstr>Где проводится обучение:</vt:lpstr>
      <vt:lpstr>Статистика</vt:lpstr>
      <vt:lpstr>Цель программы 2015-2017 гг. «Вектор добровольчества – эффективность»:  </vt:lpstr>
      <vt:lpstr>Программа «Вектор добровольчества – эффективность» реализована  с 01.12.2015 года по 30.01.2018 года                               при поддержке субсидией Министерства  экономического развития РФ, с 31.01.2018 года на основе консолидации ресурсов организаций партнеров. </vt:lpstr>
      <vt:lpstr>Основными партнерами по реализации Программы являлись высшие образовательные и научно-исследовательские учреждения:</vt:lpstr>
      <vt:lpstr>Участники Программы /2015-2017 гг./:</vt:lpstr>
      <vt:lpstr>Одна из задач Программы:</vt:lpstr>
      <vt:lpstr>Формы  информационно-методической поддержки:</vt:lpstr>
      <vt:lpstr>Ресурсы  курсов дистанционного обучения:</vt:lpstr>
      <vt:lpstr>Презентация PowerPoint</vt:lpstr>
      <vt:lpstr>Новый дистанционный курс обучения 2017 года:</vt:lpstr>
      <vt:lpstr>Цель общей программы повышения квалификации:</vt:lpstr>
      <vt:lpstr>В результате освоения программы:</vt:lpstr>
      <vt:lpstr>Основные выводы по итогам дистанционного обучения в 2016 – 17 гг.</vt:lpstr>
      <vt:lpstr>Некоторые методические пособия, разработанные в рамках реализации стратегической программы  «Вектор добровольчества»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учебные пособия:</vt:lpstr>
      <vt:lpstr>Презентация PowerPoint</vt:lpstr>
      <vt:lpstr>!  Некоторые отзывы и благодарности участников программы   «Вектор добровольчества»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проекта: </vt:lpstr>
      <vt:lpstr>Партнеры:</vt:lpstr>
      <vt:lpstr> Межрегиональный проект «Вектор добровольчества – от поддержки к сотрудничеству» ГРУППА НАБЛЮДЕНИЯ (ВДПС-ГН) </vt:lpstr>
      <vt:lpstr>Участники проекта:</vt:lpstr>
      <vt:lpstr>Презентация PowerPoint</vt:lpstr>
      <vt:lpstr>Тематика курсов дистанционного обучения:</vt:lpstr>
      <vt:lpstr>Тематика курсов дистанционного обучения</vt:lpstr>
      <vt:lpstr>Участники проекта «Вектор добровольчества – от поддержки к сотрудничеству»  смогут: </vt:lpstr>
      <vt:lpstr>В ходе реализации проекта планируется достичь следующих социально-значимых качественных результатов:</vt:lpstr>
      <vt:lpstr>Дальнейшее развитие проекта</vt:lpstr>
      <vt:lpstr>Дальнейшее развитие проекта</vt:lpstr>
      <vt:lpstr>Доступные информационные ресурсы Проекта на январь 2019  г.</vt:lpstr>
      <vt:lpstr>Доступные информационные ресурсы Проекта на январь 2019  г.</vt:lpstr>
      <vt:lpstr> Контактные данные  Рабочей  группы Программы  «Вектор добровольчества»:  Тел./факс: (812) 409 87 82  Эл. почта: dobrovolec.spb@gmail.com   Сайт:  www.kdobru.ru   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Светлана</cp:lastModifiedBy>
  <cp:revision>121</cp:revision>
  <dcterms:created xsi:type="dcterms:W3CDTF">2018-09-04T12:10:47Z</dcterms:created>
  <dcterms:modified xsi:type="dcterms:W3CDTF">2019-01-12T18:44:04Z</dcterms:modified>
</cp:coreProperties>
</file>