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7" r:id="rId2"/>
    <p:sldId id="267" r:id="rId3"/>
    <p:sldId id="269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9" r:id="rId25"/>
    <p:sldId id="283" r:id="rId26"/>
    <p:sldId id="284" r:id="rId27"/>
    <p:sldId id="290" r:id="rId28"/>
    <p:sldId id="285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352D6-54E6-4121-B730-F3E1BF0B3513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7819-6F7F-45A5-9A13-958122987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7819-6F7F-45A5-9A13-9581229878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0E9EDA-DD3E-44C9-9B0A-C85AC0B43434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90CBBE-EB4D-4FFC-95EE-231181FC46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octrud.primorsky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6" y="188640"/>
            <a:ext cx="698974" cy="7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234190"/>
            <a:ext cx="7632848" cy="6745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424936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организации, предоставляющей социальные услуги, по вступлению в реестр поставщиков социальных услуг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Приморского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(Реестр)</a:t>
            </a:r>
          </a:p>
        </p:txBody>
      </p:sp>
    </p:spTree>
    <p:extLst>
      <p:ext uri="{BB962C8B-B14F-4D97-AF65-F5344CB8AC3E}">
        <p14:creationId xmlns:p14="http://schemas.microsoft.com/office/powerpoint/2010/main" val="444960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4278"/>
            <a:ext cx="685558" cy="77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8"/>
            <a:ext cx="7574256" cy="6180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315" y="1628800"/>
            <a:ext cx="7672844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наличие документов, подтверждающих обеспечение пожарной безопасности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368" y="3501008"/>
            <a:ext cx="7672844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наличие договоров на предоставление социального 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5930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078"/>
            <a:ext cx="708810" cy="7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502248" cy="5406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888" y="1052736"/>
            <a:ext cx="7611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После проведения выездной проверки и проверки представленных документов, в случае положительного решения, организация включается </a:t>
            </a:r>
            <a:br>
              <a:rPr lang="ru-RU" sz="3200" dirty="0"/>
            </a:br>
            <a:r>
              <a:rPr lang="ru-RU" sz="3200" dirty="0"/>
              <a:t>в Реестр. </a:t>
            </a:r>
          </a:p>
        </p:txBody>
      </p:sp>
    </p:spTree>
    <p:extLst>
      <p:ext uri="{BB962C8B-B14F-4D97-AF65-F5344CB8AC3E}">
        <p14:creationId xmlns:p14="http://schemas.microsoft.com/office/powerpoint/2010/main" val="3580699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3179" y="1052736"/>
            <a:ext cx="7820200" cy="369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200" dirty="0"/>
              <a:t>В случае отказа во включении в Реестр организация вправе после устранения нарушений заново обратиться в департамент с заявлением и пакетом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860487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484784"/>
            <a:ext cx="7395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Поставщик несет ответственность за достоверность и актуальность информации, содержащейся в Реестре, со дня его включения в Реестр.</a:t>
            </a:r>
          </a:p>
        </p:txBody>
      </p:sp>
      <p:pic>
        <p:nvPicPr>
          <p:cNvPr id="10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182096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58184" y="290715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067369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980728"/>
            <a:ext cx="7985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Для внесения изменений в Реестр поставщик социальных услуг направляет в департамент информацию об изменении сведений (в течение </a:t>
            </a:r>
            <a:r>
              <a:rPr lang="ru-RU" sz="3200" dirty="0" smtClean="0"/>
              <a:t>                   15 </a:t>
            </a:r>
            <a:r>
              <a:rPr lang="ru-RU" sz="3200" dirty="0"/>
              <a:t>рабочих дней со дня изменений).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110088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218707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70682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774" y="974333"/>
            <a:ext cx="7611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2800" u="sng" dirty="0"/>
              <a:t>Получатель социальных услуг </a:t>
            </a:r>
            <a:r>
              <a:rPr lang="ru-RU" sz="2800" dirty="0"/>
              <a:t>– </a:t>
            </a:r>
            <a:r>
              <a:rPr lang="ru-RU" sz="2800" dirty="0" smtClean="0"/>
              <a:t>гражданин</a:t>
            </a:r>
            <a:r>
              <a:rPr lang="ru-RU" sz="2800" dirty="0"/>
              <a:t>, признанный в установленном порядке нуждающимся в социальном обслуживании (основания для признания нуждающимся – статья 15 Федерального закона </a:t>
            </a:r>
            <a:r>
              <a:rPr lang="ru-RU" sz="2800" dirty="0" smtClean="0"/>
              <a:t>№ </a:t>
            </a:r>
            <a:r>
              <a:rPr lang="ru-RU" sz="2800" dirty="0"/>
              <a:t>442-ФЗ </a:t>
            </a:r>
            <a:r>
              <a:rPr lang="ru-RU" sz="2800" dirty="0" smtClean="0"/>
              <a:t>и </a:t>
            </a:r>
            <a:r>
              <a:rPr lang="ru-RU" sz="2800" dirty="0"/>
              <a:t>Постановление Администрации Приморского края </a:t>
            </a:r>
            <a:r>
              <a:rPr lang="ru-RU" sz="2800" dirty="0" smtClean="0"/>
              <a:t>                            от </a:t>
            </a:r>
            <a:r>
              <a:rPr lang="ru-RU" sz="2800" dirty="0"/>
              <a:t>11.08.2014 № 305-па).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462742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124744"/>
            <a:ext cx="7539536" cy="346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000" dirty="0"/>
              <a:t>Получателю социальных услуг территориальным отделом департамента оформляется индивидуальная программа предоставления социальных услуг (ИППСУ).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1514636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7" y="722161"/>
            <a:ext cx="74610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Получатель социальных услуг, </a:t>
            </a:r>
            <a:r>
              <a:rPr lang="ru-RU" sz="3200" dirty="0" smtClean="0"/>
              <a:t>                         в </a:t>
            </a:r>
            <a:r>
              <a:rPr lang="ru-RU" sz="3200" dirty="0"/>
              <a:t>соответствии со ст. 9 Федерального закона № 442-ФЗ имеет право выбора поставщика социальных услуг (государственное учреждение, коммерческая или некоммерческая организация). 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957456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9983" y="1052736"/>
            <a:ext cx="7611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Поставщик социальных услуг, в свою очередь, обязан предоставлять социальные услуги в соответствии с законодательством (в том числе соблюдая стандарты предоставления социальных услуг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9312127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264" y="1556792"/>
            <a:ext cx="7683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Поставщик социальных услуг предоставляет социальные услуги в соответствии с ИППСУ получателя и заключенного с ним договора. 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1419348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197580"/>
            <a:ext cx="758976" cy="8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71600" y="234190"/>
            <a:ext cx="7488832" cy="7465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768" y="1412776"/>
            <a:ext cx="7957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определиться, какие из социальных услуг, утверждённых Законом Приморского края от 28.12.2014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№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542-КЗ, она предоставляет.</a:t>
            </a:r>
          </a:p>
        </p:txBody>
      </p:sp>
    </p:spTree>
    <p:extLst>
      <p:ext uri="{BB962C8B-B14F-4D97-AF65-F5344CB8AC3E}">
        <p14:creationId xmlns:p14="http://schemas.microsoft.com/office/powerpoint/2010/main" val="1908800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268" y="1196752"/>
            <a:ext cx="7611544" cy="453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sz="2800" dirty="0"/>
              <a:t>Для поставщиков социальных услуг, </a:t>
            </a:r>
            <a:r>
              <a:rPr lang="ru-RU" sz="2800" dirty="0" smtClean="0"/>
              <a:t>                      не </a:t>
            </a:r>
            <a:r>
              <a:rPr lang="ru-RU" sz="2800" dirty="0"/>
              <a:t>участвующих в выполнении государственных заданий, предусмотрено частичное возмещения расходов, связанных с предоставлением социальных услуг гражданам (постановление Администрации Приморского края от 15.12.2014 № 522-па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432935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084" y="2060848"/>
            <a:ext cx="7683552" cy="295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Для получения субсидии поставщик социальных услуг предоставляет в департамент труда и социального развития Приморского края: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43626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0757" y="1114866"/>
            <a:ext cx="7749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заявление и документы, подтверждающие оказание социальных услуг гражданам в соответствии с ИППСУ (расчет размера субсидии за отчетный месяц); </a:t>
            </a:r>
            <a:endParaRPr lang="ru-RU" sz="28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список </a:t>
            </a:r>
            <a:r>
              <a:rPr lang="ru-RU" sz="2800" dirty="0"/>
              <a:t>получателей социальных услуг</a:t>
            </a:r>
            <a:r>
              <a:rPr lang="ru-RU" sz="28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 smtClean="0"/>
              <a:t>копии </a:t>
            </a:r>
            <a:r>
              <a:rPr lang="ru-RU" sz="2800" dirty="0"/>
              <a:t>ИППСУ получателей социальных услуг; </a:t>
            </a:r>
          </a:p>
        </p:txBody>
      </p:sp>
    </p:spTree>
    <p:extLst>
      <p:ext uri="{BB962C8B-B14F-4D97-AF65-F5344CB8AC3E}">
        <p14:creationId xmlns:p14="http://schemas.microsoft.com/office/powerpoint/2010/main" val="3370257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046341"/>
            <a:ext cx="7683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копии документов, подтверждающих оплату стоимости социальных услуг получателем социальных услуг (в случае если предоставление социальных услуг получателю социальных услуг осуществляется за плату или за частичную плату); 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172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877" y="979159"/>
            <a:ext cx="7683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копии договоров о предоставлении социальных услуг; </a:t>
            </a:r>
            <a:endParaRPr lang="ru-RU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копии </a:t>
            </a:r>
            <a:r>
              <a:rPr lang="ru-RU" sz="2800" dirty="0"/>
              <a:t>справок, подтверждающих доход получателя социальных услуг; </a:t>
            </a:r>
            <a:endParaRPr lang="ru-RU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акты </a:t>
            </a:r>
            <a:r>
              <a:rPr lang="ru-RU" sz="2800" dirty="0"/>
              <a:t>об оказании социальных услуг.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938388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124744"/>
            <a:ext cx="7611544" cy="369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Поставщик несет ответственность </a:t>
            </a:r>
            <a:r>
              <a:rPr lang="ru-RU" sz="3200" dirty="0" smtClean="0"/>
              <a:t>             за </a:t>
            </a:r>
            <a:r>
              <a:rPr lang="ru-RU" sz="3200" dirty="0"/>
              <a:t>достоверность и полноту представляемых сведений и документов, являющихся основанием для предоставления субсидии.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97246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772816"/>
            <a:ext cx="7683552" cy="295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3200" dirty="0"/>
              <a:t>Адрес официального сайта департамент труда и социального развития Приморского края - </a:t>
            </a:r>
            <a:r>
              <a:rPr lang="ru-RU" sz="3200" u="sng" dirty="0">
                <a:hlinkClick r:id="rId2"/>
              </a:rPr>
              <a:t>http://soctrud.primorsky.ru/</a:t>
            </a:r>
            <a:r>
              <a:rPr lang="ru-RU" sz="3200" dirty="0"/>
              <a:t>. 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976511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hakimova_gs\Desktop\де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7" y="903391"/>
            <a:ext cx="7899675" cy="57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621261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484784"/>
            <a:ext cx="782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>
              <a:lnSpc>
                <a:spcPct val="150000"/>
              </a:lnSpc>
            </a:pPr>
            <a:r>
              <a:rPr lang="ru-RU" sz="3200" dirty="0"/>
              <a:t>В разделе «Реализации Федерального закона № 442-ФЗ» размещены все нормативно-правовые акты по сфере социального </a:t>
            </a:r>
            <a:r>
              <a:rPr lang="ru-RU" sz="3200" dirty="0" smtClean="0"/>
              <a:t>обслуживания,  а также реестр поставщиков социальных услуг на территории Приморского края.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  <p:pic>
        <p:nvPicPr>
          <p:cNvPr id="7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5" y="38079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58184" y="146698"/>
            <a:ext cx="7675195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720037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pic>
        <p:nvPicPr>
          <p:cNvPr id="2050" name="Picture 2" descr="C:\Users\khakimova_gs\Desktop\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7" y="781492"/>
            <a:ext cx="8204243" cy="54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588224" y="1231108"/>
            <a:ext cx="482509" cy="475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8547227" y="3163479"/>
            <a:ext cx="395605" cy="363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45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110087"/>
            <a:ext cx="708810" cy="7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599" y="146698"/>
            <a:ext cx="7560841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0751" y="980728"/>
            <a:ext cx="7474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150000"/>
              </a:lnSpc>
            </a:pPr>
            <a:r>
              <a:rPr lang="ru-RU" sz="2400" dirty="0"/>
              <a:t>Для включения в Реестр организация предоставляет в департамент заявление </a:t>
            </a:r>
            <a:r>
              <a:rPr lang="ru-RU" sz="2400" dirty="0" smtClean="0"/>
              <a:t>                                и </a:t>
            </a:r>
            <a:r>
              <a:rPr lang="ru-RU" sz="2400" dirty="0"/>
              <a:t>необходимый пакет документов (утверждён приказом департамента труда и социального развития Приморского края от 20.07.2015 № 379 </a:t>
            </a:r>
            <a:r>
              <a:rPr lang="ru-RU" sz="2400" dirty="0" smtClean="0"/>
              <a:t>                   (</a:t>
            </a:r>
            <a:r>
              <a:rPr lang="ru-RU" sz="2400" dirty="0"/>
              <a:t>в ред. от 30.11.2015) «Об утверждении Порядка формирования и ведения реестра поставщиков социальных услуг на территории Приморского края»):</a:t>
            </a:r>
          </a:p>
        </p:txBody>
      </p:sp>
    </p:spTree>
    <p:extLst>
      <p:ext uri="{BB962C8B-B14F-4D97-AF65-F5344CB8AC3E}">
        <p14:creationId xmlns:p14="http://schemas.microsoft.com/office/powerpoint/2010/main" val="3813854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65204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Реестр поставщиков социальных услуг</a:t>
            </a:r>
            <a:endParaRPr lang="ru-RU" b="1" dirty="0"/>
          </a:p>
        </p:txBody>
      </p:sp>
      <p:pic>
        <p:nvPicPr>
          <p:cNvPr id="3075" name="Picture 3" descr="C:\Users\khakimova_gs\Desktop\рее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8" y="1035042"/>
            <a:ext cx="8036323" cy="55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660232" y="170080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8529257" y="4023578"/>
            <a:ext cx="39144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24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pic>
        <p:nvPicPr>
          <p:cNvPr id="1026" name="Picture 2" descr="C:\Users\Sulimova_M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0" y="982412"/>
            <a:ext cx="7841340" cy="55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4269015" y="5435868"/>
            <a:ext cx="591016" cy="657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66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pic>
        <p:nvPicPr>
          <p:cNvPr id="2050" name="Picture 2" descr="C:\Users\Sulimova_MA\Desktop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8" y="782352"/>
            <a:ext cx="7287959" cy="55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0800000">
            <a:off x="6012160" y="3297408"/>
            <a:ext cx="1008112" cy="245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5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pic>
        <p:nvPicPr>
          <p:cNvPr id="3074" name="Picture 2" descr="C:\Users\Sulimova_MA\Desktop\Безымянный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0" y="717471"/>
            <a:ext cx="8315776" cy="54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7877848" y="754551"/>
            <a:ext cx="43204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81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" y="38079"/>
            <a:ext cx="5762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8184" y="146699"/>
            <a:ext cx="7351713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pic>
        <p:nvPicPr>
          <p:cNvPr id="4098" name="Picture 2" descr="C:\Users\Sulimova_MA\Desktop\Безымянный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8" y="852591"/>
            <a:ext cx="7611643" cy="56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81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36628" cy="94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34190"/>
            <a:ext cx="7560840" cy="7465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2132856"/>
            <a:ext cx="74744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/>
              <a:t>сведения об организации для включения </a:t>
            </a:r>
            <a:r>
              <a:rPr lang="ru-RU" sz="3200" dirty="0" smtClean="0"/>
              <a:t> в </a:t>
            </a:r>
            <a:r>
              <a:rPr lang="ru-RU" sz="3200" dirty="0"/>
              <a:t>Реестр (согласно утвержденной формы</a:t>
            </a:r>
            <a:r>
              <a:rPr lang="ru-RU" sz="32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4960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0088"/>
            <a:ext cx="708809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46698"/>
            <a:ext cx="7632848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887" y="1028343"/>
            <a:ext cx="79715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копии учредительных документов (свидетельство </a:t>
            </a:r>
            <a:r>
              <a:rPr lang="ru-RU" sz="2400" dirty="0" smtClean="0"/>
              <a:t>               о </a:t>
            </a:r>
            <a:r>
              <a:rPr lang="ru-RU" sz="2400" dirty="0"/>
              <a:t>государственной регистрации юридического лица </a:t>
            </a:r>
            <a:r>
              <a:rPr lang="ru-RU" sz="2400" dirty="0" smtClean="0"/>
              <a:t>   и </a:t>
            </a:r>
            <a:r>
              <a:rPr lang="ru-RU" sz="2400" dirty="0"/>
              <a:t>(или) индивидуального предпринимателя, свидетельство о постановке на учет в налоговых органах, документ о назначении руководителя организации, лицензии, имеющиеся у организации, </a:t>
            </a:r>
            <a:r>
              <a:rPr lang="ru-RU" sz="2400" dirty="0" smtClean="0"/>
              <a:t>              в </a:t>
            </a:r>
            <a:r>
              <a:rPr lang="ru-RU" sz="2400" dirty="0"/>
              <a:t>случае осуществления деятельности, требующей </a:t>
            </a:r>
            <a:r>
              <a:rPr lang="ru-RU" sz="2400" dirty="0" smtClean="0"/>
              <a:t>                в </a:t>
            </a:r>
            <a:r>
              <a:rPr lang="ru-RU" sz="2400" dirty="0"/>
              <a:t>соответствии с законодательством Российской Федерации лицензирования</a:t>
            </a:r>
            <a:r>
              <a:rPr lang="ru-RU" sz="2400" dirty="0" smtClean="0"/>
              <a:t>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4960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078"/>
            <a:ext cx="704917" cy="79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7543" y="146699"/>
            <a:ext cx="7604248" cy="5406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6231" y="1196752"/>
            <a:ext cx="7755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dirty="0"/>
              <a:t>копию документа об установлении тарифов на предоставляемые социальные услуги по формам социального обслуживания и видам социальных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444960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078"/>
            <a:ext cx="698974" cy="7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46699"/>
            <a:ext cx="7488832" cy="5406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8888" y="1340768"/>
            <a:ext cx="7611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3200" i="1" dirty="0"/>
              <a:t>В Реестр может быть включена организация, в Уставе которой обозначены виды деятельности </a:t>
            </a:r>
            <a:r>
              <a:rPr lang="ru-RU" sz="3200" i="1" dirty="0" smtClean="0"/>
              <a:t>                      по </a:t>
            </a:r>
            <a:r>
              <a:rPr lang="ru-RU" sz="3200" i="1" dirty="0"/>
              <a:t>предоставлению социальных услуг (социального обслуживания </a:t>
            </a:r>
            <a:r>
              <a:rPr lang="ru-RU" sz="3200" i="1" dirty="0" smtClean="0"/>
              <a:t>с </a:t>
            </a:r>
            <a:r>
              <a:rPr lang="ru-RU" sz="3200" i="1" dirty="0"/>
              <a:t>предоставлением проживания либо без предоставления проживания</a:t>
            </a:r>
            <a:r>
              <a:rPr lang="ru-RU" sz="3200" i="1" dirty="0" smtClean="0"/>
              <a:t>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30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078"/>
            <a:ext cx="772719" cy="8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46698"/>
            <a:ext cx="7488832" cy="6900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0700" y="1340768"/>
            <a:ext cx="7913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/>
            <a:r>
              <a:rPr lang="ru-RU" sz="3200" dirty="0"/>
              <a:t>После поступления пакета документов департаментом труда </a:t>
            </a:r>
            <a:r>
              <a:rPr lang="ru-RU" sz="3200" dirty="0" smtClean="0"/>
              <a:t>и </a:t>
            </a:r>
            <a:r>
              <a:rPr lang="ru-RU" sz="3200" dirty="0"/>
              <a:t>социального развития Приморского края осуществляется выездная проверка организации. По итогам проверки оформляется Акт, </a:t>
            </a:r>
            <a:r>
              <a:rPr lang="ru-RU" sz="3200" dirty="0" smtClean="0"/>
              <a:t>в </a:t>
            </a:r>
            <a:r>
              <a:rPr lang="ru-RU" sz="3200" dirty="0"/>
              <a:t>котором отражаются основные условия предоставления социальных услуг организацией:</a:t>
            </a:r>
          </a:p>
        </p:txBody>
      </p:sp>
    </p:spTree>
    <p:extLst>
      <p:ext uri="{BB962C8B-B14F-4D97-AF65-F5344CB8AC3E}">
        <p14:creationId xmlns:p14="http://schemas.microsoft.com/office/powerpoint/2010/main" val="35930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078"/>
            <a:ext cx="772719" cy="8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69088" y="6277296"/>
            <a:ext cx="503237" cy="547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b="1" dirty="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146699"/>
            <a:ext cx="7560840" cy="6180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 труда и социального развития Приморского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7214" y="908720"/>
            <a:ext cx="7683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наличие достаточной площади, мягкого инвентаря, мебели, соблюдение санитарно-гигиенических условий проживания и питания, (для стационарного социального обслуживания</a:t>
            </a:r>
            <a:r>
              <a:rPr lang="ru-RU" sz="2800" dirty="0" smtClean="0"/>
              <a:t>);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4325" y="4365104"/>
            <a:ext cx="7683552" cy="195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наличие условий для предоставления социального обслуживания (штаты, оборудование и т.д</a:t>
            </a:r>
            <a:r>
              <a:rPr lang="ru-RU" sz="2800" dirty="0" smtClean="0"/>
              <a:t>.);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30123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575</TotalTime>
  <Words>962</Words>
  <Application>Microsoft Office PowerPoint</Application>
  <PresentationFormat>Экран (4:3)</PresentationFormat>
  <Paragraphs>106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Хакимова Галина Сергеевна</dc:creator>
  <cp:lastModifiedBy>Сулимова </cp:lastModifiedBy>
  <cp:revision>41</cp:revision>
  <dcterms:created xsi:type="dcterms:W3CDTF">2017-01-24T01:25:24Z</dcterms:created>
  <dcterms:modified xsi:type="dcterms:W3CDTF">2017-01-25T08:31:01Z</dcterms:modified>
</cp:coreProperties>
</file>