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6858000" cx="9144000"/>
  <p:notesSz cx="6858000" cy="9144000"/>
  <p:embeddedFontLst>
    <p:embeddedFont>
      <p:font typeface="Arial Black"/>
      <p:regular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font" Target="fonts/ArialBlack-regular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Shape 18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Shape 1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Shape 1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Shape 20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Shape 2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Shape 2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Shape 2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Shape 24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Shape 25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8619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Char char="–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003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8619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Char char="–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003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8619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Char char="–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003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showMasterSp="0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hape 25"/>
          <p:cNvGrpSpPr/>
          <p:nvPr/>
        </p:nvGrpSpPr>
        <p:grpSpPr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26" name="Shape 26"/>
            <p:cNvSpPr/>
            <p:nvPr/>
          </p:nvSpPr>
          <p:spPr>
            <a:xfrm>
              <a:off x="2061" y="1707"/>
              <a:ext cx="3699" cy="2613"/>
            </a:xfrm>
            <a:custGeom>
              <a:pathLst>
                <a:path extrusionOk="0" h="120000" w="120000">
                  <a:moveTo>
                    <a:pt x="49407" y="119908"/>
                  </a:moveTo>
                  <a:lnTo>
                    <a:pt x="119967" y="119954"/>
                  </a:lnTo>
                  <a:lnTo>
                    <a:pt x="119967" y="102319"/>
                  </a:lnTo>
                  <a:lnTo>
                    <a:pt x="0" y="0"/>
                  </a:lnTo>
                  <a:lnTo>
                    <a:pt x="5190" y="5419"/>
                  </a:lnTo>
                  <a:lnTo>
                    <a:pt x="9472" y="10057"/>
                  </a:lnTo>
                  <a:lnTo>
                    <a:pt x="14306" y="15935"/>
                  </a:lnTo>
                  <a:lnTo>
                    <a:pt x="18978" y="22135"/>
                  </a:lnTo>
                  <a:lnTo>
                    <a:pt x="25823" y="32652"/>
                  </a:lnTo>
                  <a:lnTo>
                    <a:pt x="31889" y="43857"/>
                  </a:lnTo>
                  <a:lnTo>
                    <a:pt x="36301" y="53639"/>
                  </a:lnTo>
                  <a:lnTo>
                    <a:pt x="40162" y="63742"/>
                  </a:lnTo>
                  <a:lnTo>
                    <a:pt x="43179" y="73846"/>
                  </a:lnTo>
                  <a:lnTo>
                    <a:pt x="45417" y="83076"/>
                  </a:lnTo>
                  <a:lnTo>
                    <a:pt x="46942" y="90884"/>
                  </a:lnTo>
                  <a:lnTo>
                    <a:pt x="48337" y="100574"/>
                  </a:lnTo>
                  <a:lnTo>
                    <a:pt x="49018" y="109024"/>
                  </a:lnTo>
                  <a:lnTo>
                    <a:pt x="49407" y="119908"/>
                  </a:lnTo>
                </a:path>
              </a:pathLst>
            </a:custGeom>
            <a:gradFill>
              <a:gsLst>
                <a:gs pos="0">
                  <a:srgbClr val="2347B3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-652" y="978"/>
              <a:ext cx="4237" cy="3342"/>
            </a:xfrm>
            <a:custGeom>
              <a:pathLst>
                <a:path extrusionOk="0" fill="none" h="120000" w="120000">
                  <a:moveTo>
                    <a:pt x="22088" y="0"/>
                  </a:moveTo>
                  <a:cubicBezTo>
                    <a:pt x="78855" y="10818"/>
                    <a:pt x="120000" y="61240"/>
                    <a:pt x="120000" y="120000"/>
                  </a:cubicBezTo>
                </a:path>
                <a:path extrusionOk="0" h="120000" w="120000">
                  <a:moveTo>
                    <a:pt x="22088" y="0"/>
                  </a:moveTo>
                  <a:cubicBezTo>
                    <a:pt x="78855" y="10818"/>
                    <a:pt x="120000" y="61240"/>
                    <a:pt x="120000" y="120000"/>
                  </a:cubicBezTo>
                  <a:lnTo>
                    <a:pt x="0" y="120000"/>
                  </a:lnTo>
                  <a:lnTo>
                    <a:pt x="22088" y="0"/>
                  </a:lnTo>
                  <a:close/>
                </a:path>
              </a:pathLst>
            </a:custGeom>
            <a:noFill/>
            <a:ln cap="rnd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" name="Shape 28"/>
          <p:cNvSpPr txBox="1"/>
          <p:nvPr>
            <p:ph type="ctrTitle"/>
          </p:nvPr>
        </p:nvSpPr>
        <p:spPr>
          <a:xfrm>
            <a:off x="1293813" y="762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x="685800" y="34290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Char char="–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7084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576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Times New Roman"/>
              <a:buChar char="–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048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7084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6576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Times New Roman"/>
              <a:buChar char="–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048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052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429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1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052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429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8619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Char char="–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003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Shape 7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lin ang="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1" name="Shape 11"/>
            <p:cNvSpPr/>
            <p:nvPr/>
          </p:nvSpPr>
          <p:spPr>
            <a:xfrm>
              <a:off x="3394" y="999"/>
              <a:ext cx="2359" cy="3314"/>
            </a:xfrm>
            <a:custGeom>
              <a:pathLst>
                <a:path extrusionOk="0" h="120000" w="120000">
                  <a:moveTo>
                    <a:pt x="96905" y="119927"/>
                  </a:moveTo>
                  <a:lnTo>
                    <a:pt x="119949" y="119963"/>
                  </a:lnTo>
                  <a:lnTo>
                    <a:pt x="119949" y="52033"/>
                  </a:lnTo>
                  <a:lnTo>
                    <a:pt x="0" y="0"/>
                  </a:lnTo>
                  <a:lnTo>
                    <a:pt x="10224" y="5431"/>
                  </a:lnTo>
                  <a:lnTo>
                    <a:pt x="18618" y="10102"/>
                  </a:lnTo>
                  <a:lnTo>
                    <a:pt x="28079" y="15968"/>
                  </a:lnTo>
                  <a:lnTo>
                    <a:pt x="37236" y="22160"/>
                  </a:lnTo>
                  <a:lnTo>
                    <a:pt x="50665" y="32697"/>
                  </a:lnTo>
                  <a:lnTo>
                    <a:pt x="62568" y="43886"/>
                  </a:lnTo>
                  <a:lnTo>
                    <a:pt x="71216" y="53663"/>
                  </a:lnTo>
                  <a:lnTo>
                    <a:pt x="78745" y="63765"/>
                  </a:lnTo>
                  <a:lnTo>
                    <a:pt x="84696" y="73868"/>
                  </a:lnTo>
                  <a:lnTo>
                    <a:pt x="89071" y="83101"/>
                  </a:lnTo>
                  <a:lnTo>
                    <a:pt x="92022" y="90923"/>
                  </a:lnTo>
                  <a:lnTo>
                    <a:pt x="94768" y="100591"/>
                  </a:lnTo>
                  <a:lnTo>
                    <a:pt x="96142" y="109064"/>
                  </a:lnTo>
                  <a:lnTo>
                    <a:pt x="96905" y="119927"/>
                  </a:lnTo>
                </a:path>
              </a:pathLst>
            </a:custGeom>
            <a:gradFill>
              <a:gsLst>
                <a:gs pos="0">
                  <a:srgbClr val="2347B3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0" y="1"/>
              <a:ext cx="5298" cy="4312"/>
            </a:xfrm>
            <a:custGeom>
              <a:pathLst>
                <a:path extrusionOk="0" fill="none" h="120000" w="120000">
                  <a:moveTo>
                    <a:pt x="-5" y="0"/>
                  </a:moveTo>
                  <a:cubicBezTo>
                    <a:pt x="66272" y="0"/>
                    <a:pt x="120000" y="53722"/>
                    <a:pt x="120000" y="120000"/>
                  </a:cubicBezTo>
                </a:path>
                <a:path extrusionOk="0" h="120000" w="120000">
                  <a:moveTo>
                    <a:pt x="-5" y="0"/>
                  </a:moveTo>
                  <a:cubicBezTo>
                    <a:pt x="66272" y="0"/>
                    <a:pt x="120000" y="53722"/>
                    <a:pt x="120000" y="120000"/>
                  </a:cubicBezTo>
                  <a:lnTo>
                    <a:pt x="0" y="120000"/>
                  </a:lnTo>
                  <a:lnTo>
                    <a:pt x="-5" y="0"/>
                  </a:lnTo>
                  <a:close/>
                </a:path>
              </a:pathLst>
            </a:custGeom>
            <a:noFill/>
            <a:ln cap="rnd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" name="Shape 1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8619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Times New Roman"/>
              <a:buChar char="–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2003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://www.kdobru.ru/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hyperlink" Target="mailto:dobrovolec.spb@gmail.com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179388" y="333375"/>
            <a:ext cx="8785225" cy="5903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НАУЧНО – ПРАКТИЧЕСКИЙ СЕМИНАР </a:t>
            </a: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«ПРОБЛЕМЫ РАЗВИТИЯ ИНФРАСТРУКТУРЫ СО НКО                                                      И СОЦИАЛЬНЫЕ ДОБРОВОЛЬЧЕСКИЕ УСЛУГИ»</a:t>
            </a: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32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«Эффективность социальных добровольческих услуг: </a:t>
            </a:r>
            <a:br>
              <a:rPr b="1" i="0" lang="ru-RU" sz="32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32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как повышать, как определять, </a:t>
            </a:r>
            <a:br>
              <a:rPr b="1" i="0" lang="ru-RU" sz="32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32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чем измерять»</a:t>
            </a:r>
            <a:br>
              <a:rPr b="1" i="0" lang="ru-RU" sz="3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В.А. Лукьянов, </a:t>
            </a: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президент СПб ОО «Благотворительное общество «Невский Ангел», </a:t>
            </a:r>
            <a:b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1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руководитель долгосрочной межрегиональной стратегической благотворительной программы «Вектор добровольчества»</a:t>
            </a:r>
            <a:br>
              <a:rPr b="1" i="1" lang="ru-RU" sz="36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3200" u="none" cap="none" strike="noStrike">
              <a:solidFill>
                <a:srgbClr val="FFFF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Shape 9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950" y="260350"/>
            <a:ext cx="1295400" cy="938213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323850" y="609600"/>
            <a:ext cx="8496300" cy="5195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Услуги/работы в социальной сфере - это область деятельности добровольцев, где обязательно требуется подготовка и обучение</a:t>
            </a:r>
            <a:br>
              <a:rPr b="1" i="0" lang="ru-RU" sz="3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ru-RU" sz="3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3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(требуется учет и оценка эффективности)</a:t>
            </a:r>
            <a:endParaRPr b="1" i="0" sz="3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Shape 15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75565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Подходы к оценке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Эффективность добровольческой деятельности определяется в области полученного/предполагаемого </a:t>
            </a:r>
            <a:r>
              <a:rPr b="0" i="0" lang="ru-RU" sz="28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социального</a:t>
            </a:r>
            <a:r>
              <a:rPr b="0" i="0" lang="ru-RU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b="0" i="0" lang="ru-RU" sz="28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экономического эффекта</a:t>
            </a:r>
            <a:r>
              <a:rPr b="0" i="0" lang="ru-RU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Общих методик подобной оценки в РФ еще  не создано, тем не менее, СО НКО начинают применять разнообразные методы для определения эффективности добровольческой деятельности (в т.ч. в процессе участия в конкурсных процедурах). </a:t>
            </a:r>
            <a:endParaRPr/>
          </a:p>
        </p:txBody>
      </p:sp>
      <p:sp>
        <p:nvSpPr>
          <p:cNvPr id="165" name="Shape 16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x="684213" y="18891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Подходы к оценке - 2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250825" y="1412875"/>
            <a:ext cx="8713788" cy="4683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Char char="●"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Используются четыре основных  вида оценки результативности: 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	Количественная оценка (внутренняя оценка по количественным показателям).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	Экономическая/финансовая оценка (внутренняя и внешняя оценка по финансовым показателям).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	Оценка обществом (внешняя оценка заинтересованных лиц и организаций).  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	Оценка социальных изменений (внутренняя и внешняя оценка, оценка специалистов).</a:t>
            </a:r>
            <a:endParaRPr/>
          </a:p>
          <a:p>
            <a:pPr indent="-18034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Shape 17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684213" y="115888"/>
            <a:ext cx="77724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Количественная оценка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107950" y="1268413"/>
            <a:ext cx="8785225" cy="48275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А. При количественной оценке результатов и эффективности </a:t>
            </a:r>
            <a:r>
              <a:rPr b="1" i="0" lang="ru-RU" sz="20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работы добровольцев</a:t>
            </a: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применяются следующие  показатели: </a:t>
            </a:r>
            <a:endParaRPr/>
          </a:p>
          <a:p>
            <a:pPr indent="0" lvl="0" marL="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чел. часов, отработанных добровольцами;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социальных услуг, оказанных добровольцами;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клиентов, которым добровольцы оказали помощь и социальные услуги;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объемы помощи, которая оказана добровольцами  клиентам организации;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условная стоимость услуг или работ, осуществленных  добровольцами;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проведенных добровольческих акций, мероприятий;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количество/объем ресурсов, привлеченных добровольцами для оказания помощи клиентам и для организации добровольческой деятельности; 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добровольцев, которых привлекли к деятельности сами добровольцы……………</a:t>
            </a:r>
            <a:endParaRPr/>
          </a:p>
          <a:p>
            <a:pPr indent="-18034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Shape 17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x="250825" y="188913"/>
            <a:ext cx="8713788" cy="6119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Б. При количественной оценке </a:t>
            </a:r>
            <a:r>
              <a:rPr b="1" i="0" lang="ru-RU" sz="20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работы организации </a:t>
            </a: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 добровольцами применяются следующие  показатели: 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добровольцев, привлеченных для работы 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основных/нормативных услуг, в предоставлении которых участвовали добровольцы;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дополнительных социальных услуг, предоставляемых организацией через добровольцев;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клиентов организации, которым добровольцы оказали помощь и предоставили услуги;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условная стоимость услуг или работ, осуществленных  добровольцами;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соглашений, оформленных с добровольцами;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свободных мест для работы добровольцев (выявленных и утвержденных добровольческих вакансий); 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добровольцев, которые  прекратили отношения с организацией;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добровольцев, прошедших по инициативе организации специальную подготовку и обучение;</a:t>
            </a:r>
            <a:endParaRPr/>
          </a:p>
          <a:p>
            <a:pPr indent="-2413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Shape 18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x="179388" y="692150"/>
            <a:ext cx="8713787" cy="554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добровольцев, действующих в качестве координаторов, тренеров, наставников;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добровольцев, работающих на постоянной основе; 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добровольцев, работающих на временной и разовой основе (по принципу вызова/ приглашения);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добровольческих акций и программ, инициированных организацией;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добровольцев, получивших поощрения и награждения за добровольческую деятельность;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публикаций в СМИ о работе добровольцев, размещенных организацией; 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предложений и инициатив добровольцев, реализованных организацией;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специальных мероприятий, проведенных в организации  для добровольцев………..</a:t>
            </a:r>
            <a:endParaRPr/>
          </a:p>
          <a:p>
            <a:pPr indent="-18034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Shape 19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684213" y="188913"/>
            <a:ext cx="7772400" cy="11525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Экономическая/финансовая оценка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79388" y="1268413"/>
            <a:ext cx="8785225" cy="4897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Результаты финансовой оценки формируются организацией в форме специальных финансовых отчетов разной степени детализации. </a:t>
            </a:r>
            <a:endParaRPr/>
          </a:p>
          <a:p>
            <a: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них используются следующие показатели: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А. </a:t>
            </a:r>
            <a:r>
              <a:rPr b="1" i="0" lang="ru-RU" sz="20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Деятельность организации </a:t>
            </a: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части ресурсного обеспечения работы добровольцев: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общее количество привлеченных/израсходованных организацией финансовых средств для обеспечения работы добровольцев;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общий объем привлеченных/израсходованных организацией материальных ресурсов в натуральном выражении для обеспечения работы добровольцев;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структура источников привлечения финансовых и материальных средств   для обеспечения работы добровольцев;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структура расходов организации на обеспечение работы добровольцев по направлениям деятельности;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структура административных расходов по организации добровольческой деятельности.</a:t>
            </a:r>
            <a:endParaRPr/>
          </a:p>
        </p:txBody>
      </p:sp>
      <p:sp>
        <p:nvSpPr>
          <p:cNvPr id="198" name="Shape 19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179388" y="476250"/>
            <a:ext cx="8785225" cy="5761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Б. </a:t>
            </a:r>
            <a:r>
              <a:rPr b="1" i="0" lang="ru-RU" sz="20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Добровольческая деятельность </a:t>
            </a: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организации:</a:t>
            </a:r>
            <a:endParaRPr/>
          </a:p>
          <a:p>
            <a:pPr indent="0" lvl="0" marL="0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условная стоимость услуг или работ, осуществленных  добровольцами в финансовом выражении 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условная стоимость материальных ресурсов, услуг сторонних организаций, привлеченных добровольцами для оказания помощи клиентам и организации добровольной работы в финансовом выражении;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общий объем внебюджетных финансовых средств, привлеченных добровольцами для деятельности организации в интересах его клиентов.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Наиболее простым способом определения </a:t>
            </a:r>
            <a:r>
              <a:rPr b="0" i="0" lang="ru-RU" sz="20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экономической эффективности </a:t>
            </a: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является сравнение затрат на организацию добровольческой деятельности и условной стоимости услуг/работ, выполненных добровольцами. </a:t>
            </a:r>
            <a:endParaRPr/>
          </a:p>
          <a:p>
            <a:pPr indent="-18034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Shape 20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684213" y="188913"/>
            <a:ext cx="7772400" cy="5032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Оценка обществом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179388" y="765175"/>
            <a:ext cx="8785225" cy="554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оценке используются следующие показатели: 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статей и публикаций, в т. ч. публичных отчетов, о добровольческой деятельности и добровольной работе граждан в организации;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прозрачность экономических основ организации добровольческой деятельности и поддержки добровольческих инициатив;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совместных программ и факты практического сотрудничества с другими организациями;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участие организации в региональных, межрегиональных, национальных акциях, мероприятиях, форумах, конференциях в области добровольчества;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получение организацией государственной/муниципальной поддержки добровольческих инициатив;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наличие спонсорской или попечительской поддержки добровольческих инициатив;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известность добровольческих программ  организации среди населения;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</a:pPr>
            <a:r>
              <a:rPr b="0" i="0" lang="ru-RU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получение организацией и ее добровольцев дипломов, наград и других поощрений за организацию добровольческой деятельности</a:t>
            </a:r>
            <a:endParaRPr/>
          </a:p>
          <a:p>
            <a:pPr indent="-18034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1" name="Shape 2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!!!</a:t>
            </a:r>
            <a:endParaRPr b="1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60"/>
              <a:buFont typeface="Noto Sans Symbols"/>
              <a:buChar char="●"/>
            </a:pPr>
            <a:r>
              <a:rPr b="0" i="0" lang="ru-RU" sz="22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Внешняя оценка 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эффективности организации я в области добровольческой деятельности концентрируется на оценке </a:t>
            </a:r>
            <a:r>
              <a:rPr b="0" i="0" lang="ru-RU" sz="22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организационной структуры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существующей в организации для менеджмента добровольческих программ, </a:t>
            </a:r>
            <a:r>
              <a:rPr b="0" i="0" lang="ru-RU" sz="22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социальной и экономической эффективности добровольного труда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Полезно, если ее производят </a:t>
            </a:r>
            <a:r>
              <a:rPr b="1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лица, которые не работают 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организации и, таким образом, </a:t>
            </a:r>
            <a:r>
              <a:rPr b="1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независимы = объективны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/>
          </a:p>
          <a:p>
            <a:pPr indent="-34290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760"/>
              <a:buFont typeface="Noto Sans Symbols"/>
              <a:buChar char="●"/>
            </a:pPr>
            <a:r>
              <a:rPr b="0" i="0" lang="ru-RU" sz="22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Комбинация различных методов 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делает оценку более правдивой. При этом важно, чтобы результаты оценки были представлены всем сотрудникам, добровольцам и клиентам, спонсорам, попечителям организации и общественности в наглядной форме.</a:t>
            </a:r>
            <a:endParaRPr/>
          </a:p>
          <a:p>
            <a:pPr indent="-18034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8" name="Shape 21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НКО и актуальная ситуация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Государственная/муниципальная поддержка социально ориентированных некоммерческих организаций (СО НКО)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Развитие рынков услуг социальной сферы и выход на эти рынки СО НКО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Поэтапное обеспечение доступа СО НКО к бюджетным средствам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Становление и развитие социального предпринимательства</a:t>
            </a:r>
            <a:endParaRPr/>
          </a:p>
        </p:txBody>
      </p:sp>
      <p:sp>
        <p:nvSpPr>
          <p:cNvPr id="103" name="Shape 10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!!!</a:t>
            </a:r>
            <a:endParaRPr b="1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60"/>
              <a:buFont typeface="Noto Sans Symbols"/>
              <a:buChar char="●"/>
            </a:pPr>
            <a:r>
              <a:rPr b="0" i="0" lang="ru-RU" sz="22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эффективности менеджмента благотворительных добровольческих программ проводится внутри 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организации - внутренняя оценка. Она производится, главным образом, координатором и обсуждается с руководством и персоналом организации, ответственными добровольцами. При этом анализируются количественные показатели, и проводится  качественный анализ, при котором оцениваются достижения организации в связи с работой добровольцев, изменения, произошедшие в качестве жизни клиентов, личное развитие добровольцев, рост их квалификации и ответственности, коммуникации и деловые связи между  штатными сотрудниками и добровольцами.</a:t>
            </a:r>
            <a:endParaRPr/>
          </a:p>
        </p:txBody>
      </p:sp>
      <p:sp>
        <p:nvSpPr>
          <p:cNvPr id="225" name="Shape 22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!!!</a:t>
            </a:r>
            <a:endParaRPr b="1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60"/>
              <a:buFont typeface="Noto Sans Symbols"/>
              <a:buChar char="●"/>
            </a:pPr>
            <a:r>
              <a:rPr b="0" i="0" lang="ru-RU" sz="22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Общая оценка эффективности организации в области добровольчества 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может быть внутренней и внешней. Она подразумевает, </a:t>
            </a:r>
            <a:r>
              <a:rPr b="0" i="0" lang="ru-RU" sz="22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во-первых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определение степени участия добровольцев в процессе ее деятельности, выявление проблем и конфликтных ситуаций, нахождение способов реагирования на них, способов их решения и способов профилактики. </a:t>
            </a:r>
            <a:r>
              <a:rPr b="0" i="0" lang="ru-RU" sz="22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Во-вторых</a:t>
            </a:r>
            <a:r>
              <a:rPr b="0" i="0" lang="ru-RU" sz="2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в ходе оценки анализируется, как работа добровольцев, так и работа с добровольцами в организации в лице координатора и других лиц, ответственных за организацию добровольческой деятельности.</a:t>
            </a:r>
            <a:endParaRPr/>
          </a:p>
        </p:txBody>
      </p:sp>
      <p:sp>
        <p:nvSpPr>
          <p:cNvPr id="232" name="Shape 23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type="title"/>
          </p:nvPr>
        </p:nvSpPr>
        <p:spPr>
          <a:xfrm>
            <a:off x="685800" y="115888"/>
            <a:ext cx="7772400" cy="1441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Эффективная добровольческая программа 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685800" y="1557338"/>
            <a:ext cx="7772400" cy="4751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60"/>
              <a:buFont typeface="Noto Sans Symbols"/>
              <a:buChar char="●"/>
            </a:pPr>
            <a:r>
              <a:rPr b="0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того, чтобы </a:t>
            </a:r>
            <a:r>
              <a:rPr b="1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добровольческая программа </a:t>
            </a:r>
            <a:r>
              <a:rPr b="0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была эффективной, организация должна разработать систему ее осуществления, параллельную своей нормативной деятельности и </a:t>
            </a:r>
            <a:r>
              <a:rPr b="0" i="0" lang="ru-RU" sz="22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совместимую</a:t>
            </a:r>
            <a:r>
              <a:rPr b="0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 ней. </a:t>
            </a:r>
            <a:endParaRPr/>
          </a:p>
          <a:p>
            <a:pPr indent="-34290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FFFFFF"/>
              </a:buClr>
              <a:buSzPts val="1760"/>
              <a:buFont typeface="Noto Sans Symbols"/>
              <a:buChar char="●"/>
            </a:pPr>
            <a:r>
              <a:rPr b="0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Такая программа должна отражать </a:t>
            </a:r>
            <a:r>
              <a:rPr b="0" i="0" lang="ru-RU" sz="22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участие добровольцев в  работе с клиентами</a:t>
            </a:r>
            <a:r>
              <a:rPr b="0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организации и </a:t>
            </a:r>
            <a:r>
              <a:rPr b="0" i="0" lang="ru-RU" sz="22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предоставлении услуг</a:t>
            </a:r>
            <a:r>
              <a:rPr b="0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ru-RU" sz="22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растущий профессионализм добровольцев </a:t>
            </a:r>
            <a:r>
              <a:rPr b="0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рассматривать их как </a:t>
            </a:r>
            <a:r>
              <a:rPr b="0" i="0" lang="ru-RU" sz="22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коллег штатных работников</a:t>
            </a:r>
            <a:r>
              <a:rPr b="0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/>
          </a:p>
          <a:p>
            <a:pPr indent="-342900" lvl="0" marL="342900" marR="0" rtl="0" algn="l">
              <a:spcBef>
                <a:spcPts val="440"/>
              </a:spcBef>
              <a:spcAft>
                <a:spcPts val="0"/>
              </a:spcAft>
              <a:buClr>
                <a:srgbClr val="FFFFFF"/>
              </a:buClr>
              <a:buSzPts val="1760"/>
              <a:buFont typeface="Noto Sans Symbols"/>
              <a:buChar char="●"/>
            </a:pPr>
            <a:r>
              <a:rPr b="0" i="0" lang="ru-RU" sz="2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Особенности добровольческой деятельности (добровольной социальной работы) связаны с условиями, предоставляемыми организацией, содержанием работы и мотивацией добровольцев.</a:t>
            </a:r>
            <a:endParaRPr/>
          </a:p>
          <a:p>
            <a:pPr indent="-231140" lvl="0" marL="342900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760"/>
              <a:buFont typeface="Noto Sans Symbols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Shape 23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Специальный курс обучения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</a:pPr>
            <a:r>
              <a:rPr b="0" i="0" lang="ru-RU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НИУ ВШЭ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</a:pPr>
            <a:r>
              <a:rPr b="0" i="0" lang="ru-RU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Первый квартал 2017 года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</a:pPr>
            <a:r>
              <a:rPr b="0" i="0" lang="ru-RU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Очно-заочный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</a:pPr>
            <a:r>
              <a:rPr b="0" i="0" lang="ru-RU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Сертификат 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</a:pPr>
            <a:r>
              <a:rPr b="0" i="0" lang="ru-RU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Заказчик: Благотворительное общество «Невский Ангел»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Char char="●"/>
            </a:pPr>
            <a:r>
              <a:rPr b="0" i="0" lang="ru-RU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Субсидия: МЭР РФ</a:t>
            </a:r>
            <a:endParaRPr/>
          </a:p>
        </p:txBody>
      </p:sp>
      <p:sp>
        <p:nvSpPr>
          <p:cNvPr id="246" name="Shape 24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ctrTitle"/>
          </p:nvPr>
        </p:nvSpPr>
        <p:spPr>
          <a:xfrm>
            <a:off x="395288" y="1773238"/>
            <a:ext cx="8351837" cy="15684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Информационно-методический </a:t>
            </a:r>
            <a:r>
              <a:rPr b="1" i="0" lang="ru-RU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портал </a:t>
            </a:r>
            <a:br>
              <a:rPr b="1" i="0" lang="ru-RU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Сети специалистов в области добровольчества</a:t>
            </a:r>
            <a:endParaRPr/>
          </a:p>
        </p:txBody>
      </p:sp>
      <p:sp>
        <p:nvSpPr>
          <p:cNvPr id="252" name="Shape 252"/>
          <p:cNvSpPr txBox="1"/>
          <p:nvPr>
            <p:ph idx="1" type="subTitle"/>
          </p:nvPr>
        </p:nvSpPr>
        <p:spPr>
          <a:xfrm>
            <a:off x="1331913" y="3644900"/>
            <a:ext cx="6985000" cy="1679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1" i="0" sz="6000" u="none" cap="none" strike="noStrike">
              <a:solidFill>
                <a:srgbClr val="FFCC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6000" u="sng" cap="none" strike="noStrike">
                <a:solidFill>
                  <a:schemeClr val="hlink"/>
                </a:solidFill>
                <a:latin typeface="Arial Black"/>
                <a:ea typeface="Arial Black"/>
                <a:cs typeface="Arial Black"/>
                <a:sym typeface="Arial Black"/>
                <a:hlinkClick r:id="rId3"/>
              </a:rPr>
              <a:t>www.kdobru.ru</a:t>
            </a:r>
            <a:endParaRPr b="1" i="0" sz="6000" u="none" cap="none" strike="noStrike">
              <a:solidFill>
                <a:srgbClr val="BFBFBF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spcBef>
                <a:spcPts val="9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1" i="0" sz="4800" u="none" cap="none" strike="noStrike">
              <a:solidFill>
                <a:srgbClr val="FFCC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53" name="Shape 25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type="title"/>
          </p:nvPr>
        </p:nvSpPr>
        <p:spPr>
          <a:xfrm>
            <a:off x="684213" y="260350"/>
            <a:ext cx="7772400" cy="600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8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Благодарю за внимание!</a:t>
            </a:r>
            <a:endParaRPr/>
          </a:p>
        </p:txBody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x="685800" y="1268413"/>
            <a:ext cx="7847013" cy="496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долгосрочная стратегическая </a:t>
            </a:r>
            <a:endParaRPr/>
          </a:p>
          <a:p>
            <a:pPr indent="-342900" lvl="0" marL="342900" marR="0" rtl="0" algn="ctr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межрегиональная благотворительная программа </a:t>
            </a:r>
            <a:endParaRPr/>
          </a:p>
          <a:p>
            <a:pPr indent="-342900" lvl="0" marL="342900" marR="0" rtl="0" algn="ctr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«Вектор добровольчества»</a:t>
            </a:r>
            <a:endParaRPr/>
          </a:p>
          <a:p>
            <a:pPr indent="-342900" lvl="0" marL="342900" marR="0" rtl="0" algn="ctr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1" i="0" lang="ru-RU" sz="2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dobrovolec.spb@gmail.com</a:t>
            </a:r>
            <a:r>
              <a:rPr b="1" i="0" lang="ru-RU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60" name="Shape 26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Основные тренды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Char char="●"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Развитие государственно-частного партнерства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Char char="●"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Развитие конкурсных механизмов финансирования и поддержки некоммерческих организаций (все уровни; шаги прописаны в Дорожной карте доступа НКО к рынку социальных услуг)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Char char="●"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Основной смысл: развитие межсекторальных мер, связанных с налоговой и имущественной поддержкой, расширение инфраструктуры поддержки социального предпринимательства и некоммерческого сектора, устранение барьеров на конкретных рынках услуг социальной сферы</a:t>
            </a:r>
            <a:endParaRPr/>
          </a:p>
          <a:p>
            <a:pPr indent="-20066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066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066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Shape 1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Ключевая цель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Повышение качества и доступности услуг в социальной сфере через расширение участия негосударственных организаций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Char char="●"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Главные задачи для регионов: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выявление и устранение различных барьеров, с которыми сталкиваются негосударственные организации, а также определение услуг, которые каждый регион считает приоритетными для предоставления возможности их оказания негосударственными организациями. </a:t>
            </a:r>
            <a:endParaRPr/>
          </a:p>
          <a:p>
            <a:pPr indent="-20066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066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Ключевая задача в области добровольческой деятельности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2205038"/>
            <a:ext cx="7772400" cy="3890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Определить роль, место, ресурсную составляющую, эффективность и … добровольческой деятельности в процессе участия негосударственных организаций в предоставлении услуг в социальной сфере (СО НКО, социальные предприниматели, коммерческие компании, осуществляющие социально предпринимательскую деятельность) </a:t>
            </a:r>
            <a:endParaRPr/>
          </a:p>
          <a:p>
            <a:pPr indent="-20066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Кто, когда и как будет это делать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Агентство стратегических инициатив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 30 апреля 2017 года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Будет разработана Дорожная карта по развитию волонтерского и добровольческого движения в России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Char char="●"/>
            </a:pPr>
            <a:r>
              <a:rPr b="0" i="0" lang="ru-RU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Дорожная карта будет содержать стандарт взаимодействия представителей властей, социальных учреждений с добровольческими/волонтёрскими объединениями</a:t>
            </a:r>
            <a:endParaRPr/>
          </a:p>
          <a:p>
            <a:pPr indent="-20066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066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24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Shape 13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179388" y="260350"/>
            <a:ext cx="8856662" cy="295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Основы </a:t>
            </a:r>
            <a:br>
              <a:rPr b="1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ru-RU" sz="4400" u="sng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профессиональной</a:t>
            </a:r>
            <a:r>
              <a:rPr b="1" i="1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1" i="1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b="1" i="1" lang="ru-RU" sz="4400" u="sng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добровольческой</a:t>
            </a:r>
            <a:r>
              <a:rPr b="1" i="1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социальной работы </a:t>
            </a:r>
            <a:br>
              <a:rPr b="1" i="0" lang="ru-RU" sz="3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32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323850" y="3068638"/>
            <a:ext cx="8640763" cy="3240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</a:pPr>
            <a:r>
              <a:rPr b="0" i="0" lang="ru-RU" sz="9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едины</a:t>
            </a:r>
            <a:endParaRPr/>
          </a:p>
        </p:txBody>
      </p:sp>
      <p:sp>
        <p:nvSpPr>
          <p:cNvPr id="138" name="Shape 13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107950" y="115888"/>
            <a:ext cx="8928100" cy="1349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ru-RU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i="0" lang="ru-RU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Шесть этапов в процессе социальной работы, применимых ко всем методам, подходам и сферам, </a:t>
            </a:r>
            <a:br>
              <a:rPr b="1" i="0" lang="ru-RU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ru-RU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в т. ч. к добровольческой социальной работе:</a:t>
            </a:r>
            <a:b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323850" y="1412875"/>
            <a:ext cx="8640763" cy="489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Определение круга клиентов/опекаемых и установление контакта.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Оценка, диагноз, определение проблем и потребностей.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Определение цели, планирование услуг/помощи, договор.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Обслуживание и посредничество.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ru-RU" sz="24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Оценка результатов социальной работы, включая индивидуальную, групповую, общинную.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ru-RU" sz="24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Обратная связь и применение результатов в будущей практической работе (</a:t>
            </a:r>
            <a:r>
              <a:rPr b="1" i="0" lang="ru-RU" sz="2400" u="none" cap="none" strike="noStrik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развитие).</a:t>
            </a:r>
            <a:endParaRPr b="0" i="0" sz="2400" u="none" cap="none" strike="noStrike">
              <a:solidFill>
                <a:srgbClr val="FFC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5" name="Shape 14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755650" y="2603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Проблемные области</a:t>
            </a:r>
            <a:endParaRPr b="0" i="0" sz="4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●"/>
            </a:pPr>
            <a:r>
              <a:rPr b="0" i="0" lang="ru-RU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Квалификация организаторов и добровольцев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●"/>
            </a:pPr>
            <a:r>
              <a:rPr b="0" i="0" lang="ru-RU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Совмещение предоставления услуг в социальной сфере с добровольческим участием</a:t>
            </a:r>
            <a:endParaRPr/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560"/>
              <a:buFont typeface="Noto Sans Symbols"/>
              <a:buChar char="●"/>
            </a:pPr>
            <a:r>
              <a:rPr b="0" i="0" lang="ru-RU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эффективности добровольческих услуг/работ</a:t>
            </a:r>
            <a:endParaRPr/>
          </a:p>
          <a:p>
            <a:pPr indent="-18034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034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56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Shape 15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НЕВСКИЙ АНГЕЛ</a:t>
            </a:r>
            <a:endParaRPr sz="1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Синий обелиск">
  <a:themeElements>
    <a:clrScheme name="Синий обелиск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