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60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y="6858000" cx="9144000"/>
  <p:notesSz cx="6858000" cy="9144000"/>
  <p:embeddedFontLst>
    <p:embeddedFont>
      <p:font typeface="Arial Black"/>
      <p:regular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font" Target="fonts/ArialBlack-regular.fntdata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Shape 15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Shape 21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Shape 21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Shape 22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Shape 254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Shape 268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Shape 28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Shape 29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Shape 30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Shape 31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Shape 31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Shape 32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Shape 32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Shape 193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Shape 199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Shape 205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gif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объект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x="685800" y="8001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и вертикальный текст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685800" y="8001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4" name="Shape 134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5" name="Shape 135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6" name="Shape 136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Вертикальный заголовок и текст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 rot="5400000">
            <a:off x="4838700" y="2476500"/>
            <a:ext cx="52959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 rot="5400000">
            <a:off x="876300" y="609600"/>
            <a:ext cx="52959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0" name="Shape 14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1" name="Shape 141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2" name="Shape 142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" type="objOnly">
  <p:cSld name="OBJECT_ONLY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685800" y="800100"/>
            <a:ext cx="7772400" cy="529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5" name="Shape 145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6" name="Shape 146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7" name="Shape 147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итульный слайд" showMasterSp="0" type="title">
  <p:cSld name="TITLE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Shape 50"/>
          <p:cNvGrpSpPr/>
          <p:nvPr/>
        </p:nvGrpSpPr>
        <p:grpSpPr>
          <a:xfrm>
            <a:off x="-1542100" y="-25154"/>
            <a:ext cx="10697213" cy="6895855"/>
            <a:chOff x="-971" y="-16"/>
            <a:chExt cx="6738" cy="4344"/>
          </a:xfrm>
        </p:grpSpPr>
        <p:sp>
          <p:nvSpPr>
            <p:cNvPr id="51" name="Shape 51"/>
            <p:cNvSpPr/>
            <p:nvPr/>
          </p:nvSpPr>
          <p:spPr>
            <a:xfrm>
              <a:off x="1632" y="-5"/>
              <a:ext cx="1737" cy="4333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" name="Shape 52"/>
            <p:cNvSpPr/>
            <p:nvPr/>
          </p:nvSpPr>
          <p:spPr>
            <a:xfrm>
              <a:off x="0" y="-7"/>
              <a:ext cx="1737" cy="4329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" name="Shape 53"/>
            <p:cNvSpPr/>
            <p:nvPr/>
          </p:nvSpPr>
          <p:spPr>
            <a:xfrm>
              <a:off x="3744" y="-4"/>
              <a:ext cx="1739" cy="4330"/>
            </a:xfrm>
            <a:custGeom>
              <a:pathLst>
                <a:path extrusionOk="0" h="120000" w="120000">
                  <a:moveTo>
                    <a:pt x="34088" y="119864"/>
                  </a:moveTo>
                  <a:lnTo>
                    <a:pt x="120000" y="120000"/>
                  </a:lnTo>
                  <a:lnTo>
                    <a:pt x="36158" y="0"/>
                  </a:lnTo>
                  <a:lnTo>
                    <a:pt x="0" y="190"/>
                  </a:lnTo>
                  <a:lnTo>
                    <a:pt x="34088" y="11986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4" name="Shape 54"/>
            <p:cNvSpPr/>
            <p:nvPr/>
          </p:nvSpPr>
          <p:spPr>
            <a:xfrm>
              <a:off x="1920" y="-9"/>
              <a:ext cx="2080" cy="4324"/>
            </a:xfrm>
            <a:custGeom>
              <a:pathLst>
                <a:path extrusionOk="0" h="120000" w="120000">
                  <a:moveTo>
                    <a:pt x="0" y="193"/>
                  </a:moveTo>
                  <a:lnTo>
                    <a:pt x="107884" y="120000"/>
                  </a:lnTo>
                  <a:lnTo>
                    <a:pt x="120000" y="120000"/>
                  </a:lnTo>
                  <a:lnTo>
                    <a:pt x="59596" y="0"/>
                  </a:lnTo>
                  <a:lnTo>
                    <a:pt x="0" y="19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5" name="Shape 55"/>
            <p:cNvSpPr/>
            <p:nvPr/>
          </p:nvSpPr>
          <p:spPr>
            <a:xfrm>
              <a:off x="117" y="97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6" name="Shape 56"/>
            <p:cNvSpPr/>
            <p:nvPr/>
          </p:nvSpPr>
          <p:spPr>
            <a:xfrm flipH="1" rot="2702961">
              <a:off x="810" y="766"/>
              <a:ext cx="2544" cy="1008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7" name="Shape 57"/>
            <p:cNvSpPr/>
            <p:nvPr/>
          </p:nvSpPr>
          <p:spPr>
            <a:xfrm>
              <a:off x="83" y="49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8" name="Shape 58"/>
            <p:cNvSpPr/>
            <p:nvPr/>
          </p:nvSpPr>
          <p:spPr>
            <a:xfrm rot="-2895842">
              <a:off x="-984" y="1041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9" name="Shape 59"/>
            <p:cNvSpPr/>
            <p:nvPr/>
          </p:nvSpPr>
          <p:spPr>
            <a:xfrm rot="-2305141">
              <a:off x="1331" y="913"/>
              <a:ext cx="3594" cy="1735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0" name="Shape 60"/>
            <p:cNvSpPr/>
            <p:nvPr/>
          </p:nvSpPr>
          <p:spPr>
            <a:xfrm flipH="1" rot="2084418">
              <a:off x="1859" y="865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1" name="Shape 61"/>
            <p:cNvSpPr/>
            <p:nvPr/>
          </p:nvSpPr>
          <p:spPr>
            <a:xfrm>
              <a:off x="4250" y="-7"/>
              <a:ext cx="1089" cy="2285"/>
            </a:xfrm>
            <a:custGeom>
              <a:pathLst>
                <a:path extrusionOk="0" h="120000" w="120000">
                  <a:moveTo>
                    <a:pt x="0" y="118949"/>
                  </a:moveTo>
                  <a:cubicBezTo>
                    <a:pt x="48264" y="52306"/>
                    <a:pt x="95316" y="19798"/>
                    <a:pt x="113498" y="0"/>
                  </a:cubicBezTo>
                  <a:cubicBezTo>
                    <a:pt x="113498" y="0"/>
                    <a:pt x="116694" y="0"/>
                    <a:pt x="120000" y="0"/>
                  </a:cubicBezTo>
                  <a:cubicBezTo>
                    <a:pt x="62258" y="43798"/>
                    <a:pt x="19944" y="97312"/>
                    <a:pt x="4077" y="120000"/>
                  </a:cubicBezTo>
                  <a:cubicBezTo>
                    <a:pt x="4077" y="120000"/>
                    <a:pt x="0" y="118949"/>
                    <a:pt x="0" y="11894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2" name="Shape 62"/>
            <p:cNvSpPr/>
            <p:nvPr/>
          </p:nvSpPr>
          <p:spPr>
            <a:xfrm>
              <a:off x="0" y="2441"/>
              <a:ext cx="5760" cy="432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3" name="Shape 63"/>
            <p:cNvSpPr/>
            <p:nvPr/>
          </p:nvSpPr>
          <p:spPr>
            <a:xfrm>
              <a:off x="1632" y="2487"/>
              <a:ext cx="1737" cy="382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4" name="Shape 64"/>
            <p:cNvSpPr/>
            <p:nvPr/>
          </p:nvSpPr>
          <p:spPr>
            <a:xfrm>
              <a:off x="0" y="2487"/>
              <a:ext cx="1737" cy="381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5" name="Shape 65"/>
            <p:cNvSpPr/>
            <p:nvPr/>
          </p:nvSpPr>
          <p:spPr>
            <a:xfrm>
              <a:off x="3744" y="2487"/>
              <a:ext cx="1739" cy="382"/>
            </a:xfrm>
            <a:custGeom>
              <a:pathLst>
                <a:path extrusionOk="0" h="120000" w="120000">
                  <a:moveTo>
                    <a:pt x="34088" y="119864"/>
                  </a:moveTo>
                  <a:lnTo>
                    <a:pt x="120000" y="120000"/>
                  </a:lnTo>
                  <a:lnTo>
                    <a:pt x="36158" y="0"/>
                  </a:lnTo>
                  <a:lnTo>
                    <a:pt x="0" y="190"/>
                  </a:lnTo>
                  <a:lnTo>
                    <a:pt x="34088" y="11986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6" name="Shape 66"/>
            <p:cNvSpPr/>
            <p:nvPr/>
          </p:nvSpPr>
          <p:spPr>
            <a:xfrm>
              <a:off x="1920" y="2487"/>
              <a:ext cx="2080" cy="381"/>
            </a:xfrm>
            <a:custGeom>
              <a:pathLst>
                <a:path extrusionOk="0" h="120000" w="120000">
                  <a:moveTo>
                    <a:pt x="0" y="193"/>
                  </a:moveTo>
                  <a:lnTo>
                    <a:pt x="107884" y="120000"/>
                  </a:lnTo>
                  <a:lnTo>
                    <a:pt x="120000" y="120000"/>
                  </a:lnTo>
                  <a:lnTo>
                    <a:pt x="59596" y="0"/>
                  </a:lnTo>
                  <a:lnTo>
                    <a:pt x="0" y="19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7" name="Shape 67"/>
            <p:cNvSpPr/>
            <p:nvPr/>
          </p:nvSpPr>
          <p:spPr>
            <a:xfrm>
              <a:off x="7" y="2456"/>
              <a:ext cx="5760" cy="432"/>
            </a:xfrm>
            <a:prstGeom prst="rect">
              <a:avLst/>
            </a:prstGeom>
            <a:solidFill>
              <a:schemeClr val="dk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8" name="Shape 68"/>
            <p:cNvSpPr/>
            <p:nvPr/>
          </p:nvSpPr>
          <p:spPr>
            <a:xfrm>
              <a:off x="2583" y="2449"/>
              <a:ext cx="1036" cy="420"/>
            </a:xfrm>
            <a:custGeom>
              <a:pathLst>
                <a:path extrusionOk="0" h="120000" w="120000">
                  <a:moveTo>
                    <a:pt x="118957" y="0"/>
                  </a:moveTo>
                  <a:cubicBezTo>
                    <a:pt x="58841" y="45428"/>
                    <a:pt x="19343" y="99142"/>
                    <a:pt x="0" y="119142"/>
                  </a:cubicBezTo>
                  <a:cubicBezTo>
                    <a:pt x="0" y="119142"/>
                    <a:pt x="1389" y="119428"/>
                    <a:pt x="2779" y="120000"/>
                  </a:cubicBezTo>
                  <a:cubicBezTo>
                    <a:pt x="27451" y="91714"/>
                    <a:pt x="82007" y="30000"/>
                    <a:pt x="120000" y="4571"/>
                  </a:cubicBezTo>
                  <a:cubicBezTo>
                    <a:pt x="120000" y="4571"/>
                    <a:pt x="118957" y="0"/>
                    <a:pt x="1189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69" name="Shape 69"/>
            <p:cNvSpPr/>
            <p:nvPr/>
          </p:nvSpPr>
          <p:spPr>
            <a:xfrm flipH="1" rot="-2702961">
              <a:off x="1486" y="2417"/>
              <a:ext cx="1060" cy="480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0" name="Shape 70"/>
            <p:cNvSpPr/>
            <p:nvPr/>
          </p:nvSpPr>
          <p:spPr>
            <a:xfrm flipH="1" rot="-2702961">
              <a:off x="766" y="2417"/>
              <a:ext cx="1060" cy="480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1" name="Shape 71"/>
            <p:cNvSpPr/>
            <p:nvPr/>
          </p:nvSpPr>
          <p:spPr>
            <a:xfrm flipH="1" rot="-2702961">
              <a:off x="31" y="2385"/>
              <a:ext cx="1034" cy="487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2" name="Shape 72"/>
            <p:cNvSpPr/>
            <p:nvPr/>
          </p:nvSpPr>
          <p:spPr>
            <a:xfrm rot="10800000">
              <a:off x="576" y="2441"/>
              <a:ext cx="3552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3" name="Shape 73"/>
            <p:cNvSpPr/>
            <p:nvPr/>
          </p:nvSpPr>
          <p:spPr>
            <a:xfrm rot="10800000">
              <a:off x="240" y="2441"/>
              <a:ext cx="1536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4" name="Shape 74"/>
            <p:cNvSpPr/>
            <p:nvPr/>
          </p:nvSpPr>
          <p:spPr>
            <a:xfrm rot="10800000">
              <a:off x="3036" y="2489"/>
              <a:ext cx="1332" cy="383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5" name="Shape 75"/>
            <p:cNvSpPr/>
            <p:nvPr/>
          </p:nvSpPr>
          <p:spPr>
            <a:xfrm rot="10800000">
              <a:off x="3984" y="2441"/>
              <a:ext cx="1536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6" name="Shape 76"/>
            <p:cNvSpPr/>
            <p:nvPr/>
          </p:nvSpPr>
          <p:spPr>
            <a:xfrm rot="10800000">
              <a:off x="3456" y="2441"/>
              <a:ext cx="2304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7" name="Shape 77"/>
            <p:cNvSpPr/>
            <p:nvPr/>
          </p:nvSpPr>
          <p:spPr>
            <a:xfrm>
              <a:off x="0" y="2462"/>
              <a:ext cx="5760" cy="14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accent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8" name="Shape 78"/>
            <p:cNvSpPr/>
            <p:nvPr/>
          </p:nvSpPr>
          <p:spPr>
            <a:xfrm>
              <a:off x="0" y="2880"/>
              <a:ext cx="5760" cy="576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79" name="Shape 79"/>
            <p:cNvSpPr/>
            <p:nvPr/>
          </p:nvSpPr>
          <p:spPr>
            <a:xfrm>
              <a:off x="0" y="3408"/>
              <a:ext cx="5760" cy="912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pic>
          <p:nvPicPr>
            <p:cNvPr descr="BTZBUL1A" id="80" name="Shape 8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786" y="1650"/>
              <a:ext cx="204" cy="2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1" name="Shape 81"/>
          <p:cNvSpPr txBox="1"/>
          <p:nvPr>
            <p:ph type="ctrTitle"/>
          </p:nvPr>
        </p:nvSpPr>
        <p:spPr>
          <a:xfrm>
            <a:off x="1676400" y="1905000"/>
            <a:ext cx="72390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" type="subTitle"/>
          </p:nvPr>
        </p:nvSpPr>
        <p:spPr>
          <a:xfrm>
            <a:off x="1676400" y="4572000"/>
            <a:ext cx="6400800" cy="167957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057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514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2971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429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3886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0" type="dt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11" type="ftr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12" type="sldNum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Заголовок раздела" type="secHead">
  <p:cSld name="SECTION_HEADER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Shape 90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1" name="Shape 91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Два объекта" type="twoObj">
  <p:cSld name="TWO_OBJECT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x="685800" y="8001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7179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717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7179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7179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7179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7973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528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2"/>
              </a:buClr>
              <a:buSzPts val="168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11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ts val="13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718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7179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717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7179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7179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7179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2"/>
              </a:buClr>
              <a:buSzPts val="108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6" name="Shape 96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Сравнение" type="twoTxTwoObj">
  <p:cSld name="TWO_OBJECTS_WITH_TEXT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289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956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956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956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956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9559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9559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814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289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hlink"/>
              </a:buClr>
              <a:buSzPts val="1170"/>
              <a:buFont typeface="Noto Sans Symbols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8956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8956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8956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8956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89559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89559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2"/>
              </a:buClr>
              <a:buSzPts val="960"/>
              <a:buFont typeface="Noto Sans Symbols"/>
              <a:buChar char="●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6" name="Shape 106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7" name="Shape 107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Только заголовок" type="titleOnly">
  <p:cSld name="TITLE_ONLY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685800" y="8001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Пустой слайд" type="blank">
  <p:cSld name="BLANK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5" name="Shape 115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Объект с подписью" type="objTx">
  <p:cSld name="OBJECT_WITH_CAPTION_TEXT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0" name="Shape 12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Shape 121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Рисунок с подписью" type="picTx">
  <p:cSld name="PICTURE_WITH_CAPTION_TEXT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126" name="Shape 12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8" name="Shape 128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9" name="Shape 129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0" name="Shape 130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-1542100" y="-10866"/>
            <a:ext cx="10686100" cy="7439809"/>
            <a:chOff x="-971" y="-16"/>
            <a:chExt cx="6731" cy="4686"/>
          </a:xfrm>
        </p:grpSpPr>
        <p:sp>
          <p:nvSpPr>
            <p:cNvPr id="11" name="Shape 11"/>
            <p:cNvSpPr/>
            <p:nvPr/>
          </p:nvSpPr>
          <p:spPr>
            <a:xfrm>
              <a:off x="1632" y="-5"/>
              <a:ext cx="1737" cy="4333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2" name="Shape 12"/>
            <p:cNvSpPr/>
            <p:nvPr/>
          </p:nvSpPr>
          <p:spPr>
            <a:xfrm>
              <a:off x="0" y="-7"/>
              <a:ext cx="1737" cy="4329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3" name="Shape 13"/>
            <p:cNvSpPr/>
            <p:nvPr/>
          </p:nvSpPr>
          <p:spPr>
            <a:xfrm>
              <a:off x="3744" y="-4"/>
              <a:ext cx="1739" cy="4330"/>
            </a:xfrm>
            <a:custGeom>
              <a:pathLst>
                <a:path extrusionOk="0" h="120000" w="120000">
                  <a:moveTo>
                    <a:pt x="34088" y="119864"/>
                  </a:moveTo>
                  <a:lnTo>
                    <a:pt x="120000" y="120000"/>
                  </a:lnTo>
                  <a:lnTo>
                    <a:pt x="36158" y="0"/>
                  </a:lnTo>
                  <a:lnTo>
                    <a:pt x="0" y="190"/>
                  </a:lnTo>
                  <a:lnTo>
                    <a:pt x="34088" y="11986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4" name="Shape 14"/>
            <p:cNvSpPr/>
            <p:nvPr/>
          </p:nvSpPr>
          <p:spPr>
            <a:xfrm>
              <a:off x="1920" y="-9"/>
              <a:ext cx="2080" cy="4324"/>
            </a:xfrm>
            <a:custGeom>
              <a:pathLst>
                <a:path extrusionOk="0" h="120000" w="120000">
                  <a:moveTo>
                    <a:pt x="0" y="193"/>
                  </a:moveTo>
                  <a:lnTo>
                    <a:pt x="107884" y="120000"/>
                  </a:lnTo>
                  <a:lnTo>
                    <a:pt x="120000" y="120000"/>
                  </a:lnTo>
                  <a:lnTo>
                    <a:pt x="59596" y="0"/>
                  </a:lnTo>
                  <a:lnTo>
                    <a:pt x="0" y="19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5" name="Shape 15"/>
            <p:cNvSpPr/>
            <p:nvPr/>
          </p:nvSpPr>
          <p:spPr>
            <a:xfrm>
              <a:off x="117" y="97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dk1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 flipH="1" rot="2702961">
              <a:off x="810" y="766"/>
              <a:ext cx="2544" cy="1008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7" name="Shape 17"/>
            <p:cNvSpPr/>
            <p:nvPr/>
          </p:nvSpPr>
          <p:spPr>
            <a:xfrm>
              <a:off x="83" y="49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8" name="Shape 18"/>
            <p:cNvSpPr/>
            <p:nvPr/>
          </p:nvSpPr>
          <p:spPr>
            <a:xfrm rot="-2895842">
              <a:off x="-984" y="1041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Shape 19"/>
            <p:cNvSpPr/>
            <p:nvPr/>
          </p:nvSpPr>
          <p:spPr>
            <a:xfrm rot="-2305141">
              <a:off x="1331" y="913"/>
              <a:ext cx="3594" cy="1735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 flipH="1" rot="2084418">
              <a:off x="1859" y="865"/>
              <a:ext cx="3504" cy="1536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1" name="Shape 21"/>
            <p:cNvSpPr/>
            <p:nvPr/>
          </p:nvSpPr>
          <p:spPr>
            <a:xfrm>
              <a:off x="4250" y="-7"/>
              <a:ext cx="1089" cy="2285"/>
            </a:xfrm>
            <a:custGeom>
              <a:pathLst>
                <a:path extrusionOk="0" h="120000" w="120000">
                  <a:moveTo>
                    <a:pt x="0" y="118949"/>
                  </a:moveTo>
                  <a:cubicBezTo>
                    <a:pt x="48264" y="52306"/>
                    <a:pt x="95316" y="19798"/>
                    <a:pt x="113498" y="0"/>
                  </a:cubicBezTo>
                  <a:cubicBezTo>
                    <a:pt x="113498" y="0"/>
                    <a:pt x="116694" y="0"/>
                    <a:pt x="120000" y="0"/>
                  </a:cubicBezTo>
                  <a:cubicBezTo>
                    <a:pt x="62258" y="43798"/>
                    <a:pt x="19944" y="97312"/>
                    <a:pt x="4077" y="120000"/>
                  </a:cubicBezTo>
                  <a:cubicBezTo>
                    <a:pt x="4077" y="120000"/>
                    <a:pt x="0" y="118949"/>
                    <a:pt x="0" y="118949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2" name="Shape 22"/>
            <p:cNvSpPr/>
            <p:nvPr/>
          </p:nvSpPr>
          <p:spPr>
            <a:xfrm>
              <a:off x="0" y="3910"/>
              <a:ext cx="5760" cy="432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3" name="Shape 23"/>
            <p:cNvSpPr/>
            <p:nvPr/>
          </p:nvSpPr>
          <p:spPr>
            <a:xfrm>
              <a:off x="1632" y="3956"/>
              <a:ext cx="1737" cy="382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4" name="Shape 24"/>
            <p:cNvSpPr/>
            <p:nvPr/>
          </p:nvSpPr>
          <p:spPr>
            <a:xfrm>
              <a:off x="0" y="3956"/>
              <a:ext cx="1737" cy="381"/>
            </a:xfrm>
            <a:custGeom>
              <a:pathLst>
                <a:path extrusionOk="0" h="120000" w="120000">
                  <a:moveTo>
                    <a:pt x="34127" y="119694"/>
                  </a:moveTo>
                  <a:lnTo>
                    <a:pt x="119999" y="120000"/>
                  </a:lnTo>
                  <a:lnTo>
                    <a:pt x="36200" y="0"/>
                  </a:lnTo>
                  <a:lnTo>
                    <a:pt x="0" y="194"/>
                  </a:lnTo>
                  <a:lnTo>
                    <a:pt x="34127" y="11969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5" name="Shape 25"/>
            <p:cNvSpPr/>
            <p:nvPr/>
          </p:nvSpPr>
          <p:spPr>
            <a:xfrm>
              <a:off x="3744" y="3956"/>
              <a:ext cx="1739" cy="382"/>
            </a:xfrm>
            <a:custGeom>
              <a:pathLst>
                <a:path extrusionOk="0" h="120000" w="120000">
                  <a:moveTo>
                    <a:pt x="34088" y="119864"/>
                  </a:moveTo>
                  <a:lnTo>
                    <a:pt x="120000" y="120000"/>
                  </a:lnTo>
                  <a:lnTo>
                    <a:pt x="36158" y="0"/>
                  </a:lnTo>
                  <a:lnTo>
                    <a:pt x="0" y="190"/>
                  </a:lnTo>
                  <a:lnTo>
                    <a:pt x="34088" y="119864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189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6" name="Shape 26"/>
            <p:cNvSpPr/>
            <p:nvPr/>
          </p:nvSpPr>
          <p:spPr>
            <a:xfrm>
              <a:off x="1920" y="3956"/>
              <a:ext cx="2080" cy="381"/>
            </a:xfrm>
            <a:custGeom>
              <a:pathLst>
                <a:path extrusionOk="0" h="120000" w="120000">
                  <a:moveTo>
                    <a:pt x="0" y="193"/>
                  </a:moveTo>
                  <a:lnTo>
                    <a:pt x="107884" y="120000"/>
                  </a:lnTo>
                  <a:lnTo>
                    <a:pt x="120000" y="120000"/>
                  </a:lnTo>
                  <a:lnTo>
                    <a:pt x="59596" y="0"/>
                  </a:lnTo>
                  <a:lnTo>
                    <a:pt x="0" y="193"/>
                  </a:ln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dk2"/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7" name="Shape 27"/>
            <p:cNvSpPr/>
            <p:nvPr/>
          </p:nvSpPr>
          <p:spPr>
            <a:xfrm>
              <a:off x="0" y="3905"/>
              <a:ext cx="5760" cy="432"/>
            </a:xfrm>
            <a:prstGeom prst="rect">
              <a:avLst/>
            </a:prstGeom>
            <a:solidFill>
              <a:schemeClr val="dk1">
                <a:alpha val="49803"/>
              </a:schemeClr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2400" u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8" name="Shape 28"/>
            <p:cNvSpPr/>
            <p:nvPr/>
          </p:nvSpPr>
          <p:spPr>
            <a:xfrm>
              <a:off x="2583" y="3918"/>
              <a:ext cx="1036" cy="420"/>
            </a:xfrm>
            <a:custGeom>
              <a:pathLst>
                <a:path extrusionOk="0" h="120000" w="120000">
                  <a:moveTo>
                    <a:pt x="118957" y="0"/>
                  </a:moveTo>
                  <a:cubicBezTo>
                    <a:pt x="58841" y="45428"/>
                    <a:pt x="19343" y="99142"/>
                    <a:pt x="0" y="119142"/>
                  </a:cubicBezTo>
                  <a:cubicBezTo>
                    <a:pt x="0" y="119142"/>
                    <a:pt x="1389" y="119428"/>
                    <a:pt x="2779" y="120000"/>
                  </a:cubicBezTo>
                  <a:cubicBezTo>
                    <a:pt x="27451" y="91714"/>
                    <a:pt x="82007" y="30000"/>
                    <a:pt x="120000" y="4571"/>
                  </a:cubicBezTo>
                  <a:cubicBezTo>
                    <a:pt x="120000" y="4571"/>
                    <a:pt x="118957" y="0"/>
                    <a:pt x="118957" y="0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29" name="Shape 29"/>
            <p:cNvSpPr/>
            <p:nvPr/>
          </p:nvSpPr>
          <p:spPr>
            <a:xfrm flipH="1" rot="-2702961">
              <a:off x="1486" y="3886"/>
              <a:ext cx="1060" cy="480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0" name="Shape 30"/>
            <p:cNvSpPr/>
            <p:nvPr/>
          </p:nvSpPr>
          <p:spPr>
            <a:xfrm flipH="1" rot="-2702961">
              <a:off x="766" y="3886"/>
              <a:ext cx="1060" cy="480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1" name="Shape 31"/>
            <p:cNvSpPr/>
            <p:nvPr/>
          </p:nvSpPr>
          <p:spPr>
            <a:xfrm flipH="1" rot="-2702961">
              <a:off x="31" y="3854"/>
              <a:ext cx="1034" cy="487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2" name="Shape 32"/>
            <p:cNvSpPr/>
            <p:nvPr/>
          </p:nvSpPr>
          <p:spPr>
            <a:xfrm rot="10800000">
              <a:off x="576" y="3910"/>
              <a:ext cx="3552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 rot="10800000">
              <a:off x="240" y="3910"/>
              <a:ext cx="1536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4" name="Shape 34"/>
            <p:cNvSpPr/>
            <p:nvPr/>
          </p:nvSpPr>
          <p:spPr>
            <a:xfrm rot="10800000">
              <a:off x="3036" y="3958"/>
              <a:ext cx="1332" cy="383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5" name="Shape 35"/>
            <p:cNvSpPr/>
            <p:nvPr/>
          </p:nvSpPr>
          <p:spPr>
            <a:xfrm rot="10800000">
              <a:off x="3984" y="3910"/>
              <a:ext cx="1536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" name="Shape 36"/>
            <p:cNvSpPr/>
            <p:nvPr/>
          </p:nvSpPr>
          <p:spPr>
            <a:xfrm rot="10800000">
              <a:off x="3456" y="3910"/>
              <a:ext cx="2304" cy="432"/>
            </a:xfrm>
            <a:custGeom>
              <a:pathLst>
                <a:path extrusionOk="0" h="120000" w="120000">
                  <a:moveTo>
                    <a:pt x="0" y="115642"/>
                  </a:moveTo>
                  <a:cubicBezTo>
                    <a:pt x="52026" y="51837"/>
                    <a:pt x="99315" y="18276"/>
                    <a:pt x="119470" y="0"/>
                  </a:cubicBezTo>
                  <a:lnTo>
                    <a:pt x="119999" y="2731"/>
                  </a:lnTo>
                  <a:cubicBezTo>
                    <a:pt x="100172" y="22764"/>
                    <a:pt x="46105" y="59707"/>
                    <a:pt x="503" y="120000"/>
                  </a:cubicBezTo>
                  <a:cubicBezTo>
                    <a:pt x="503" y="120000"/>
                    <a:pt x="0" y="115642"/>
                    <a:pt x="0" y="115642"/>
                  </a:cubicBez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50000">
                  <a:schemeClr val="accent2"/>
                </a:gs>
                <a:gs pos="100000">
                  <a:schemeClr val="dk2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>
              <a:off x="0" y="3931"/>
              <a:ext cx="5760" cy="14"/>
            </a:xfrm>
            <a:prstGeom prst="rect">
              <a:avLst/>
            </a:prstGeom>
            <a:gradFill>
              <a:gsLst>
                <a:gs pos="0">
                  <a:schemeClr val="dk1"/>
                </a:gs>
                <a:gs pos="50000">
                  <a:schemeClr val="accent1"/>
                </a:gs>
                <a:gs pos="100000">
                  <a:schemeClr val="dk1"/>
                </a:gs>
              </a:gsLst>
              <a:lin ang="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38" name="Shape 38"/>
          <p:cNvSpPr txBox="1"/>
          <p:nvPr>
            <p:ph type="title"/>
          </p:nvPr>
        </p:nvSpPr>
        <p:spPr>
          <a:xfrm>
            <a:off x="685800" y="8001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0132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306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2"/>
              </a:buClr>
              <a:buSzPts val="1960"/>
              <a:buFont typeface="Noto Sans Symbols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766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hlink"/>
              </a:buClr>
              <a:buSzPts val="1560"/>
              <a:buFont typeface="Noto Sans Symbols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048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048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048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048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1" type="ftr"/>
          </p:nvPr>
        </p:nvSpPr>
        <p:spPr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sz="1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kdobru.ru/moodle/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hyperlink" Target="mailto:dobrovolec.spb@gmail.com" TargetMode="External"/><Relationship Id="rId4" Type="http://schemas.openxmlformats.org/officeDocument/2006/relationships/hyperlink" Target="http://www.kdobru.ru/" TargetMode="Externa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/>
          </a:p>
        </p:txBody>
      </p:sp>
      <p:sp>
        <p:nvSpPr>
          <p:cNvPr id="153" name="Shape 153"/>
          <p:cNvSpPr txBox="1"/>
          <p:nvPr>
            <p:ph type="title"/>
          </p:nvPr>
        </p:nvSpPr>
        <p:spPr>
          <a:xfrm>
            <a:off x="179388" y="1401763"/>
            <a:ext cx="8785225" cy="5018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НАУЧНО – ПРАКТИЧЕСКИЙ СЕМИНАР </a:t>
            </a:r>
            <a:br>
              <a:rPr b="1" i="0" lang="ru-RU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ru-RU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«ПРОБЛЕМЫ РАЗВИТИЯ ИНФРАСТРУКТУРЫ СО НКО                      И СОЦИАЛЬНЫЕ ДОБРОВОЛЬЧЕСКИЕ УСЛУГИ»</a:t>
            </a:r>
            <a:br>
              <a:rPr b="1" i="0" lang="ru-RU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ru-RU" sz="2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«Дистанционные курсы обучения для представителей СО НКО и государственных учреждений социальной сферы на информационно-методическом портале </a:t>
            </a:r>
            <a:b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«</a:t>
            </a:r>
            <a:r>
              <a:rPr b="1" i="0" lang="ru-RU" sz="2000" u="sng" cap="none" strike="noStrike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3"/>
              </a:rPr>
              <a:t>Вектор добровольчества в России</a:t>
            </a:r>
            <a: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» </a:t>
            </a:r>
            <a:b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в 2016 году» </a:t>
            </a:r>
            <a:br>
              <a:rPr b="0" i="0" lang="ru-RU" sz="1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1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1" i="0" lang="ru-RU" sz="18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С.Р. Михайлова, </a:t>
            </a:r>
            <a:b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исп. директор СПб ОО </a:t>
            </a:r>
            <a:b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«Благотворительное общество «Невский Ангел», методист</a:t>
            </a:r>
            <a:b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16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ведущий преподаватель дистанционных курсов</a:t>
            </a:r>
            <a:br>
              <a:rPr b="1" i="0" lang="ru-RU" sz="20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1" i="0" sz="2000" u="none" cap="none" strike="noStrike">
              <a:solidFill>
                <a:srgbClr val="FFCC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54" name="Shape 154"/>
          <p:cNvSpPr txBox="1"/>
          <p:nvPr/>
        </p:nvSpPr>
        <p:spPr>
          <a:xfrm>
            <a:off x="179388" y="476250"/>
            <a:ext cx="8785225" cy="244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pic>
        <p:nvPicPr>
          <p:cNvPr descr="Nevsky%20Angel%20Logo%20blue" id="155" name="Shape 15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74625" y="144463"/>
            <a:ext cx="1485900" cy="1152525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/>
          <p:nvPr/>
        </p:nvSpPr>
        <p:spPr>
          <a:xfrm>
            <a:off x="1835150" y="522288"/>
            <a:ext cx="6840538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1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МЕЖРЕГИОНАЛЬНАЯ БЛАГОТВОРИТЕЛЬНАЯ ПРОГРАММА</a:t>
            </a:r>
            <a:br>
              <a:rPr b="1" lang="ru-RU" sz="1400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lang="ru-RU" sz="1400" u="sng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ВЕКТОР ДОБРОВОЛЬЧЕСТВА – ЭФФЕКТИВНОСТЬ</a:t>
            </a:r>
            <a:r>
              <a:rPr b="1" lang="ru-RU" sz="140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type="title"/>
          </p:nvPr>
        </p:nvSpPr>
        <p:spPr>
          <a:xfrm>
            <a:off x="755650" y="333375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Тематика обучения</a:t>
            </a:r>
            <a:endParaRPr/>
          </a:p>
        </p:txBody>
      </p:sp>
      <p:sp>
        <p:nvSpPr>
          <p:cNvPr id="215" name="Shape 215"/>
          <p:cNvSpPr txBox="1"/>
          <p:nvPr>
            <p:ph idx="1" type="body"/>
          </p:nvPr>
        </p:nvSpPr>
        <p:spPr>
          <a:xfrm>
            <a:off x="468313" y="1557338"/>
            <a:ext cx="8280400" cy="453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организация добровольческой деятельности в некоммерческой организации; 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совершенствование инфраструктуры некоммерческой организации (социальное проектирование, специализация кадров, социальная работа с целевыми группами);</a:t>
            </a:r>
            <a:endParaRPr/>
          </a:p>
          <a:p>
            <a:pPr indent="0" lvl="0" marL="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применение методики оценки социальной и экономической эффективности добровольческой деятельности.</a:t>
            </a:r>
            <a:endParaRPr b="1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Shape 216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type="title"/>
          </p:nvPr>
        </p:nvSpPr>
        <p:spPr>
          <a:xfrm>
            <a:off x="179388" y="393700"/>
            <a:ext cx="8713787" cy="831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Тема: «ОРГАНИЗАЦИЯ ДОБРОВОЛЬЧЕСКОЙ</a:t>
            </a:r>
            <a:b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ДЕЯТЕЛЬНОСТИ В НКО»</a:t>
            </a:r>
            <a:endParaRPr/>
          </a:p>
        </p:txBody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395288" y="2205038"/>
            <a:ext cx="8353425" cy="3890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СТАТИСТИКА: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Количество модулей (недель обучения) – 6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Количество слушателей курса – 80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Количество выданных сертификатов - 11</a:t>
            </a:r>
            <a:endParaRPr b="1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x="323850" y="277813"/>
            <a:ext cx="84963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В программе курса: </a:t>
            </a:r>
            <a:endParaRPr/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395288" y="1484313"/>
            <a:ext cx="8424862" cy="4611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Изучение российского опыта добровольческой деятельности, основы менеджмента добровольческих программ в части формирования системы мотивации к добровольческой и волонтерской деятельности, использования основных методов привлечения добровольцев, организации их эффективной работы и квалифицированной работы с добровольцами. </a:t>
            </a:r>
            <a:endParaRPr/>
          </a:p>
        </p:txBody>
      </p:sp>
      <p:sp>
        <p:nvSpPr>
          <p:cNvPr id="230" name="Shape 23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755650" y="260350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Курс предоставил возможность: </a:t>
            </a:r>
            <a:endParaRPr/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323850" y="1773238"/>
            <a:ext cx="8640763" cy="4322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80"/>
              <a:buFont typeface="Arial"/>
              <a:buChar char="•"/>
            </a:pPr>
            <a:r>
              <a:rPr b="0" i="0" lang="ru-RU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систематизировать имеющиеся знания, получить дополнительные знания и навыки, определить пути развития добровольческой деятельности в организации, получить советы и рекомендации специалистов, обменяться опытом с коллегами, установить новые контакты для сотрудничества. </a:t>
            </a:r>
            <a:endParaRPr/>
          </a:p>
        </p:txBody>
      </p:sp>
      <p:sp>
        <p:nvSpPr>
          <p:cNvPr id="237" name="Shape 237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 txBox="1"/>
          <p:nvPr>
            <p:ph type="title"/>
          </p:nvPr>
        </p:nvSpPr>
        <p:spPr>
          <a:xfrm>
            <a:off x="323850" y="307975"/>
            <a:ext cx="849630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Тема: «ОСНОВЫ РАЗРАБОТКИ И РЕАЛИЗАЦИИ СОЦИАЛЬНЫХ ДОБРОВОЛЬЧЕСКИХ ПРОГРАММ И ПРОЕКТОВ»</a:t>
            </a:r>
            <a:endParaRPr/>
          </a:p>
        </p:txBody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323850" y="2349500"/>
            <a:ext cx="8496300" cy="37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СТАТИСТИКА: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модулей (недель обучения) – 7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слушателей курса – 116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выданных сертификатов - 19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Shape 244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/>
          <p:nvPr>
            <p:ph type="title"/>
          </p:nvPr>
        </p:nvSpPr>
        <p:spPr>
          <a:xfrm>
            <a:off x="755650" y="692150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В программе курса:</a:t>
            </a:r>
            <a:endParaRPr/>
          </a:p>
        </p:txBody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250825" y="1557338"/>
            <a:ext cx="8713788" cy="4538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Теоретические основы и практические аспекты социального проектирования в НКО. Основная тематика курса: инициирование и разработка социального проекта или программы с участием добровольцев, определение возможных источников финансирования и основные правила написания заявок на финансовую поддержку, организация проектной деятельности и особенности реализации социального проекта с участием добровольцев, оценка эффективности социального проекта/программы и др. </a:t>
            </a:r>
            <a:endParaRPr/>
          </a:p>
        </p:txBody>
      </p:sp>
      <p:sp>
        <p:nvSpPr>
          <p:cNvPr id="251" name="Shape 251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title"/>
          </p:nvPr>
        </p:nvSpPr>
        <p:spPr>
          <a:xfrm>
            <a:off x="250825" y="344488"/>
            <a:ext cx="8713788" cy="13557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Тема: «СПЕЦИАЛИЗАЦИЯ КАДРОВОГО ПОТЕНЦИАЛА СО НКО - ПЕРСОНАЛ И ДОБРОВОЛЬЦЫ»</a:t>
            </a:r>
            <a:endParaRPr/>
          </a:p>
        </p:txBody>
      </p:sp>
      <p:sp>
        <p:nvSpPr>
          <p:cNvPr id="257" name="Shape 257"/>
          <p:cNvSpPr txBox="1"/>
          <p:nvPr>
            <p:ph idx="1" type="body"/>
          </p:nvPr>
        </p:nvSpPr>
        <p:spPr>
          <a:xfrm>
            <a:off x="323850" y="2276475"/>
            <a:ext cx="8569325" cy="3819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СТАТИСТИКА: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модулей (недель обучения) – 5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слушателей курса – 73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выданных сертификатов - 16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755650" y="260350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В программе курса:</a:t>
            </a:r>
            <a:endParaRPr/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250825" y="1196975"/>
            <a:ext cx="8642350" cy="4899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Теоретические основы и практические аспекты специализации кадровых ресурсов СО НКО. Основная тематика курса: оценка потребностей в специалисте, описание профессии (круга компетенций и ответственности), методы поиска и набора специалистов, в т. ч. с учетом экономии средств, критерии при отборе персонала и добровольцев, методы обучения и подготовки специалиста, должностные и функциональные обязанности специалиста, аттестация, сопровождение (поддержка, учет, контроль, оценка работы).</a:t>
            </a:r>
            <a:endParaRPr/>
          </a:p>
        </p:txBody>
      </p:sp>
      <p:sp>
        <p:nvSpPr>
          <p:cNvPr id="265" name="Shape 265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/>
          <p:nvPr>
            <p:ph type="title"/>
          </p:nvPr>
        </p:nvSpPr>
        <p:spPr>
          <a:xfrm>
            <a:off x="684213" y="379413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Рассматриваемые специальности</a:t>
            </a:r>
            <a:endParaRPr/>
          </a:p>
        </p:txBody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x="323850" y="1052513"/>
            <a:ext cx="8569325" cy="50434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социальный работник/специалист по социальной работе, 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социальный педагог, 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координатор добровольцев, 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менеджер социальной программы/проекта,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специалист по связям с общественностью,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специалист по развитию, 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методист, тренер, игротехник, 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руководитель школы добровольцев,</a:t>
            </a:r>
            <a:endParaRPr/>
          </a:p>
          <a:p>
            <a:pPr indent="-342900" lvl="0" marL="342900" marR="0" rtl="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0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администратор сайта. </a:t>
            </a:r>
            <a:endParaRPr/>
          </a:p>
        </p:txBody>
      </p:sp>
      <p:sp>
        <p:nvSpPr>
          <p:cNvPr id="272" name="Shape 272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type="title"/>
          </p:nvPr>
        </p:nvSpPr>
        <p:spPr>
          <a:xfrm>
            <a:off x="250825" y="163513"/>
            <a:ext cx="8642350" cy="23082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Тема: «Социальная работа с целевыми группами в СО НКО: дети с инвалидностью и больные тяжелыми заболеваниями, дети, оставшиеся без попечения родителей, безнадзорные и из семей социального риска – что должны знать и уметь добровольцы»</a:t>
            </a:r>
            <a:endParaRPr/>
          </a:p>
        </p:txBody>
      </p:sp>
      <p:sp>
        <p:nvSpPr>
          <p:cNvPr id="278" name="Shape 278"/>
          <p:cNvSpPr txBox="1"/>
          <p:nvPr>
            <p:ph idx="1" type="body"/>
          </p:nvPr>
        </p:nvSpPr>
        <p:spPr>
          <a:xfrm>
            <a:off x="323850" y="2781300"/>
            <a:ext cx="8569325" cy="331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СТАТИСТИКА: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модулей (недель обучения) – 4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слушателей курса – 91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выданных сертификатов - 20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Shape 279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684213" y="404813"/>
            <a:ext cx="77724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6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Цель программы:  </a:t>
            </a:r>
            <a:endParaRPr b="0" i="0" sz="4400" u="none" cap="none" strike="noStrike">
              <a:solidFill>
                <a:schemeClr val="l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23850" y="1412875"/>
            <a:ext cx="8496300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1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Повышение качества социальных услуг, компетентности, конкурентоспособности, социальной и экономической эффективности социально ориентированных некоммерческих организаций в 45 регионах РФ, посредством предоставления комплексной информационно-методической поддержки, а также открытия доступа к непрерывному обучению в области добровольчества, разработки и внедрения в практику системы учета и оценки добровольческой деятельности для всех регионов РФ.</a:t>
            </a:r>
            <a:endParaRPr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Shape 163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/>
          <p:nvPr>
            <p:ph type="title"/>
          </p:nvPr>
        </p:nvSpPr>
        <p:spPr>
          <a:xfrm>
            <a:off x="684213" y="307975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В программе курса:</a:t>
            </a:r>
            <a:endParaRPr/>
          </a:p>
        </p:txBody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250825" y="981075"/>
            <a:ext cx="8713788" cy="53276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Теоретические основы и практические аспекты социальной работы с детьми в СО НКО.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-RU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Основная тематика: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характеристика и особенности целевых групп, обзор типовых и индивидуальных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потребностей, виды добровольческой помощи и услуг, в т. ч., в государственных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учреждениях и НКО, эффективные методы социальной работы с целевыми группами в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 НКО, обзор государственной и общественной поддержки целевых групп в РФ,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включая проблематику, успешные примеры работы НКО с целевыми группами.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>
            <p:ph type="title"/>
          </p:nvPr>
        </p:nvSpPr>
        <p:spPr>
          <a:xfrm>
            <a:off x="250825" y="188913"/>
            <a:ext cx="8642350" cy="15922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«Социальная работа с целевыми группами в СО НКО: люди старшего поколения – что должны знать и уметь добровольцы»</a:t>
            </a:r>
            <a:endParaRPr/>
          </a:p>
        </p:txBody>
      </p:sp>
      <p:sp>
        <p:nvSpPr>
          <p:cNvPr id="292" name="Shape 292"/>
          <p:cNvSpPr txBox="1"/>
          <p:nvPr>
            <p:ph idx="1" type="body"/>
          </p:nvPr>
        </p:nvSpPr>
        <p:spPr>
          <a:xfrm>
            <a:off x="323850" y="2349500"/>
            <a:ext cx="8496300" cy="37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СТАТИСТИКА: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модулей (недель обучения) – 10 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слушателей курса – 60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380"/>
              <a:buFont typeface="Arial"/>
              <a:buChar char="•"/>
            </a:pPr>
            <a:r>
              <a:rPr b="1" i="0" lang="ru-RU" sz="2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Количество выданных сертификатов - 6</a:t>
            </a:r>
            <a:endParaRPr b="1" i="0" sz="2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Shape 293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/>
          <p:nvPr>
            <p:ph type="title"/>
          </p:nvPr>
        </p:nvSpPr>
        <p:spPr>
          <a:xfrm>
            <a:off x="684213" y="476250"/>
            <a:ext cx="7772400" cy="523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 Black"/>
                <a:ea typeface="Arial Black"/>
                <a:cs typeface="Arial Black"/>
                <a:sym typeface="Arial Black"/>
              </a:rPr>
              <a:t>В программе курса:</a:t>
            </a:r>
            <a:endParaRPr/>
          </a:p>
        </p:txBody>
      </p:sp>
      <p:sp>
        <p:nvSpPr>
          <p:cNvPr id="299" name="Shape 299"/>
          <p:cNvSpPr txBox="1"/>
          <p:nvPr>
            <p:ph idx="1" type="body"/>
          </p:nvPr>
        </p:nvSpPr>
        <p:spPr>
          <a:xfrm>
            <a:off x="323850" y="1484313"/>
            <a:ext cx="8496300" cy="4611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"/>
              <a:buChar char="•"/>
            </a:pPr>
            <a:r>
              <a:rPr b="0" i="0" lang="ru-RU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Характеристика и особенности целевых групп, обзор типовых и индивидуальных потребностей, виды добровольческой помощи и услуг, в т. ч. в государственных учреждениях и НКО, эффективные методы социальной работы с целевыми группами в СО НКО, обзор государственной и общественной поддержки целевых групп в РФ, включая проблематику, успешные примеры работы НКО с целевыми группами.</a:t>
            </a:r>
            <a:endParaRPr/>
          </a:p>
        </p:txBody>
      </p:sp>
      <p:sp>
        <p:nvSpPr>
          <p:cNvPr id="300" name="Shape 30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type="title"/>
          </p:nvPr>
        </p:nvSpPr>
        <p:spPr>
          <a:xfrm>
            <a:off x="685800" y="889000"/>
            <a:ext cx="77724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Ресурсы  курсов:</a:t>
            </a:r>
            <a:endParaRPr/>
          </a:p>
        </p:txBody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К основным ресурсам каждого курса (лекции, тесты, практические задания, опросы, форумы), слушателям были предложены дополнительные ресурсы (аналитические статьи, документы, литература, примеры успешного опыта).</a:t>
            </a:r>
            <a:endParaRPr/>
          </a:p>
        </p:txBody>
      </p:sp>
      <p:sp>
        <p:nvSpPr>
          <p:cNvPr id="307" name="Shape 307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 txBox="1"/>
          <p:nvPr>
            <p:ph idx="1" type="body"/>
          </p:nvPr>
        </p:nvSpPr>
        <p:spPr>
          <a:xfrm>
            <a:off x="685800" y="1484313"/>
            <a:ext cx="7772400" cy="4611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Итоговой работой слушателей являлось практическое задание "ТОЧКИ РОСТА" в последнем модуле каждого курса, по результатам выполнения которого, авторами курсов выдаются сертификаты об обучении.</a:t>
            </a:r>
            <a:endParaRPr/>
          </a:p>
        </p:txBody>
      </p:sp>
      <p:sp>
        <p:nvSpPr>
          <p:cNvPr id="313" name="Shape 313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 txBox="1"/>
          <p:nvPr>
            <p:ph type="title"/>
          </p:nvPr>
        </p:nvSpPr>
        <p:spPr>
          <a:xfrm>
            <a:off x="755650" y="301625"/>
            <a:ext cx="7772400" cy="10763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32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Предстоящий курс обучения в 2017 году</a:t>
            </a:r>
            <a:endParaRPr/>
          </a:p>
        </p:txBody>
      </p:sp>
      <p:sp>
        <p:nvSpPr>
          <p:cNvPr id="319" name="Shape 319"/>
          <p:cNvSpPr txBox="1"/>
          <p:nvPr>
            <p:ph idx="1" type="body"/>
          </p:nvPr>
        </p:nvSpPr>
        <p:spPr>
          <a:xfrm>
            <a:off x="395288" y="1412875"/>
            <a:ext cx="8353425" cy="468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rgbClr val="FFC000"/>
                </a:solidFill>
                <a:latin typeface="Arial"/>
                <a:ea typeface="Arial"/>
                <a:cs typeface="Arial"/>
                <a:sym typeface="Arial"/>
              </a:rPr>
              <a:t>«Применение методики оценки социальной и экономической эффективности добровольческой деятельности» 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(очно-заочный, 36-54 часов 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 выдачей сертификата ВУЗа)</a:t>
            </a:r>
            <a:endParaRPr/>
          </a:p>
          <a:p>
            <a:pPr indent="0" lvl="0" marL="0" marR="0" rt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Программа разрабатывается НИУ "Высшая школа экономики"</a:t>
            </a:r>
            <a:endParaRPr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Shape 32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Shape 325"/>
          <p:cNvSpPr txBox="1"/>
          <p:nvPr>
            <p:ph type="title"/>
          </p:nvPr>
        </p:nvSpPr>
        <p:spPr>
          <a:xfrm>
            <a:off x="179388" y="115888"/>
            <a:ext cx="8785225" cy="95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Основные выводы по итогам дистанционного обучения:</a:t>
            </a:r>
            <a:endParaRPr/>
          </a:p>
        </p:txBody>
      </p:sp>
      <p:sp>
        <p:nvSpPr>
          <p:cNvPr id="326" name="Shape 326"/>
          <p:cNvSpPr txBox="1"/>
          <p:nvPr>
            <p:ph idx="1" type="body"/>
          </p:nvPr>
        </p:nvSpPr>
        <p:spPr>
          <a:xfrm>
            <a:off x="107950" y="1052513"/>
            <a:ext cx="8928100" cy="51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l"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1700"/>
              <a:buFont typeface="Arial Black"/>
              <a:buAutoNum type="arabicPeriod"/>
            </a:pPr>
            <a:r>
              <a:rPr b="1" i="0" lang="ru-RU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В среде СО НКО присутствует интерес к дистанционному обучению.</a:t>
            </a:r>
            <a:endParaRPr/>
          </a:p>
          <a:p>
            <a:pPr indent="-514350" lvl="0" marL="514350" marR="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700"/>
              <a:buFont typeface="Arial Black"/>
              <a:buAutoNum type="arabicPeriod"/>
            </a:pPr>
            <a:r>
              <a:rPr b="1" i="0" lang="ru-RU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Тематика организации добровольческой деятельности является одной из необходимых и востребованных для повышения квалификации специалистов СО НКО.</a:t>
            </a:r>
            <a:endParaRPr/>
          </a:p>
          <a:p>
            <a:pPr indent="-514350" lvl="0" marL="514350" marR="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700"/>
              <a:buFont typeface="Arial Black"/>
              <a:buAutoNum type="arabicPeriod"/>
            </a:pPr>
            <a:r>
              <a:rPr b="1" i="0" lang="ru-RU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Участие в обучении специалистов государственных и муниципальных учреждений социальной сферы и ВУЗов подтверждает необходимость включения этих организаций в информационно-методические программы.</a:t>
            </a:r>
            <a:endParaRPr/>
          </a:p>
          <a:p>
            <a:pPr indent="-514350" lvl="0" marL="514350" marR="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700"/>
              <a:buFont typeface="Arial Black"/>
              <a:buAutoNum type="arabicPeriod"/>
            </a:pPr>
            <a:r>
              <a:rPr b="1" i="0" lang="ru-RU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Уровень технического обеспечения и квалификации представителей СО НКО недостаточен для полноценного дистанционного обучения.</a:t>
            </a:r>
            <a:endParaRPr/>
          </a:p>
          <a:p>
            <a:pPr indent="-514350" lvl="0" marL="514350" marR="0" rtl="0" algn="l">
              <a:spcBef>
                <a:spcPts val="400"/>
              </a:spcBef>
              <a:spcAft>
                <a:spcPts val="0"/>
              </a:spcAft>
              <a:buClr>
                <a:srgbClr val="FFCC00"/>
              </a:buClr>
              <a:buSzPts val="1700"/>
              <a:buFont typeface="Arial Black"/>
              <a:buAutoNum type="arabicPeriod"/>
            </a:pPr>
            <a:r>
              <a:rPr b="1" i="0" lang="ru-RU" sz="20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Уровень ответственности специалистов (слушателей) крайне низок, что подтверждается количеством слушателей, получивших  сертификаты (выполнивших все практические задания и итоговые работы курсов).</a:t>
            </a:r>
            <a:endParaRPr/>
          </a:p>
          <a:p>
            <a:pPr indent="-384810" lvl="0" marL="51435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040"/>
              <a:buFont typeface="Arial Black"/>
              <a:buNone/>
            </a:pPr>
            <a:r>
              <a:t/>
            </a:r>
            <a:endParaRPr b="1" i="0" sz="2400" u="none" cap="none" strike="noStrik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1630" lvl="0" marL="51435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 Black"/>
              <a:buNone/>
            </a:pPr>
            <a:r>
              <a:t/>
            </a:r>
            <a:endParaRPr b="1" i="0" sz="3200" u="none" cap="none" strike="noStrike">
              <a:solidFill>
                <a:srgbClr val="FFCC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Shape 327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/>
          </a:p>
        </p:txBody>
      </p:sp>
      <p:sp>
        <p:nvSpPr>
          <p:cNvPr id="333" name="Shape 333"/>
          <p:cNvSpPr txBox="1"/>
          <p:nvPr>
            <p:ph type="title"/>
          </p:nvPr>
        </p:nvSpPr>
        <p:spPr>
          <a:xfrm>
            <a:off x="611188" y="1062038"/>
            <a:ext cx="7772400" cy="3508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Контактные данные </a:t>
            </a:r>
            <a:br>
              <a:rPr b="1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1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Рабочей  группы Программы:</a:t>
            </a: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Тел./факс: (812) 370 42 05</a:t>
            </a: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Эл. почта: </a:t>
            </a:r>
            <a:r>
              <a:rPr b="0" i="0" lang="ru-RU" sz="2800" u="sng" cap="none" strike="noStrike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3"/>
              </a:rPr>
              <a:t>dobrovolec.spb@gmail.com</a:t>
            </a: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Сайт: </a:t>
            </a:r>
            <a:r>
              <a:rPr b="0" i="0" lang="ru-RU" sz="2800" u="sng" cap="none" strike="noStrike">
                <a:solidFill>
                  <a:schemeClr val="hlink"/>
                </a:solidFill>
                <a:latin typeface="Arial Black"/>
                <a:ea typeface="Arial Black"/>
                <a:cs typeface="Arial Black"/>
                <a:sym typeface="Arial Black"/>
                <a:hlinkClick r:id="rId4"/>
              </a:rPr>
              <a:t>www.kdobru.ru</a:t>
            </a:r>
            <a:endParaRPr b="0" i="0" sz="2800" u="none" cap="none" strike="noStrike">
              <a:solidFill>
                <a:schemeClr val="l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/>
          </a:p>
        </p:txBody>
      </p:sp>
      <p:sp>
        <p:nvSpPr>
          <p:cNvPr id="339" name="Shape 339"/>
          <p:cNvSpPr txBox="1"/>
          <p:nvPr>
            <p:ph type="title"/>
          </p:nvPr>
        </p:nvSpPr>
        <p:spPr>
          <a:xfrm>
            <a:off x="755650" y="812800"/>
            <a:ext cx="7772400" cy="3970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ru-RU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Благодарю за внимание.</a:t>
            </a:r>
            <a:br>
              <a:rPr b="0" i="0" lang="ru-RU" sz="40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br>
              <a:rPr b="0" i="0" lang="ru-RU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0" i="0" sz="4400" u="none" cap="none" strike="noStrike">
              <a:solidFill>
                <a:schemeClr val="l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84213" y="1052513"/>
            <a:ext cx="7772400" cy="354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Программа реализуется </a:t>
            </a:r>
            <a:b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с 01.12.2015 года по 30.01.2018 года                               при поддержке субсидией Министерства </a:t>
            </a:r>
            <a:b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экономического развития РФ                     </a:t>
            </a:r>
            <a:b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r>
              <a:rPr b="0" i="0" lang="ru-RU" sz="2800" u="none" cap="none" strike="noStrik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и на основе консолидации ресурсов организаций партнеров</a:t>
            </a:r>
            <a:b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</a:br>
            <a:endParaRPr b="0" i="0" sz="2800" u="none" cap="none" strike="noStrike">
              <a:solidFill>
                <a:schemeClr val="lt2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69" name="Shape 169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179388" y="236538"/>
            <a:ext cx="878522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Основными партнерами по реализации Программы являются высшие образовательные и научно-исследовательские учреждения:</a:t>
            </a:r>
            <a:endParaRPr/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323850" y="1628775"/>
            <a:ext cx="8496300" cy="4467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Санкт-Петербургское государственное автономное образовательное учреждение высшего профессионального образования «Санкт-Петербургский государственный институт психологии и социальной работы» (СПбГИПСР)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Федеральное государственное автономное образовательное учреждение высшего образования «Санкт-Петербургский национальный исследовательский университет информационных технологий, механики и оптики» (Университет ИТМО)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Федеральное государственное автономное образовательное учреждение высшего профессионального образования «Национальный исследовательский университет «Высшая Школа Экономики» (НИУ ВШЭ).</a:t>
            </a:r>
            <a:endParaRPr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611188" y="260350"/>
            <a:ext cx="80645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rgbClr val="FFCC00"/>
                </a:solidFill>
                <a:latin typeface="Arial Black"/>
                <a:ea typeface="Arial Black"/>
                <a:cs typeface="Arial Black"/>
                <a:sym typeface="Arial Black"/>
              </a:rPr>
              <a:t>Участники Программы:</a:t>
            </a:r>
            <a:endParaRPr/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323850" y="1981200"/>
            <a:ext cx="8569325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Всего 253 участника из 60 субъектов Российской Федерации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Представители СО НКО /основные/ - 202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Char char="•"/>
            </a:pPr>
            <a:r>
              <a:rPr b="0" i="0" lang="ru-RU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Представители ГУ /дополнительные/ - 51</a:t>
            </a:r>
            <a:endParaRPr/>
          </a:p>
        </p:txBody>
      </p:sp>
      <p:sp>
        <p:nvSpPr>
          <p:cNvPr id="183" name="Shape 183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>
            <p:ph type="title"/>
          </p:nvPr>
        </p:nvSpPr>
        <p:spPr>
          <a:xfrm>
            <a:off x="685800" y="457200"/>
            <a:ext cx="7772400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44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Одной из задач Программы является:</a:t>
            </a:r>
            <a:endParaRPr/>
          </a:p>
        </p:txBody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10"/>
              <a:buFont typeface="Arial"/>
              <a:buChar char="•"/>
            </a:pPr>
            <a:r>
              <a:rPr b="1" i="0" lang="ru-RU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Подготовка и проведение комплекса из трех взаимосвязанных практико-ориентированных курсов очно-заочного обучения (5 тем) по вопросам развития добровольческой деятельности для 450 представителей социально ориентированных некоммерческих организаций, получение обратной связи и анализ эффективности применения знаний.</a:t>
            </a:r>
            <a:endParaRPr/>
          </a:p>
        </p:txBody>
      </p:sp>
      <p:sp>
        <p:nvSpPr>
          <p:cNvPr id="190" name="Shape 190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type="title"/>
          </p:nvPr>
        </p:nvSpPr>
        <p:spPr>
          <a:xfrm>
            <a:off x="250825" y="115888"/>
            <a:ext cx="8642350" cy="12906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2800" u="none" cap="none" strike="noStrik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Что необходимо для развития добровольческой деятельности и программ обучения добровольцев в СО НКО и ГУ</a:t>
            </a:r>
            <a:endParaRPr b="0" i="0" sz="4400" u="none" cap="none" strike="noStrike">
              <a:solidFill>
                <a:srgbClr val="FFCC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96" name="Shape 196"/>
          <p:cNvSpPr txBox="1"/>
          <p:nvPr>
            <p:ph idx="1" type="body"/>
          </p:nvPr>
        </p:nvSpPr>
        <p:spPr>
          <a:xfrm>
            <a:off x="685800" y="1773238"/>
            <a:ext cx="7772400" cy="4322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Использовать возможности дистанционного обучения для координаторов, методистов, добровольцев.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Создавать методическую базу по добровольчеству в своих организациях.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Готовить собственных координаторов и методистов в области добровольческой деятельности.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Описывать собственный опыт, методики, технологии.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Постоянно выявлять проблематику в работе добровольцев и создавать обучающие программы с учетом часто возникающих проблем.</a:t>
            </a:r>
            <a:endParaRPr/>
          </a:p>
          <a:p>
            <a:pPr indent="-533400" lvl="0" marL="533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Noto Sans Symbols"/>
              <a:buAutoNum type="arabicPeriod"/>
            </a:pPr>
            <a:r>
              <a:rPr b="1" i="0" lang="ru-RU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Кооперироваться с партнерскими организациями при разработке и реализации обучающих программ для добровольцев.</a:t>
            </a:r>
            <a:endParaRPr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type="title"/>
          </p:nvPr>
        </p:nvSpPr>
        <p:spPr>
          <a:xfrm>
            <a:off x="755650" y="228600"/>
            <a:ext cx="7772400" cy="5857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32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Цели дистанционного обучения:</a:t>
            </a:r>
            <a:endParaRPr/>
          </a:p>
        </p:txBody>
      </p:sp>
      <p:sp>
        <p:nvSpPr>
          <p:cNvPr id="202" name="Shape 202"/>
          <p:cNvSpPr txBox="1"/>
          <p:nvPr>
            <p:ph idx="1" type="body"/>
          </p:nvPr>
        </p:nvSpPr>
        <p:spPr>
          <a:xfrm>
            <a:off x="323850" y="1125538"/>
            <a:ext cx="8569325" cy="518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Предоставление базовых знаний в области управления человеческими ресурсами, социального проектирования, теории и практики социальной работы.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Предоставление  специфических знаний, относящихся к  особенностям деятельности СО НКО в области добровольчества.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Содействие созданию методической базы по вопросам добровольческой деятельности в СО НКО.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Содействие определению путей и способов развития новых социальных услуг для целевых групп силами добровольцев. 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Содействие систематизации имеющегося опыта и знаний в области добровольчества, информационно-методическая поддержка.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</a:pPr>
            <a:r>
              <a:rPr b="1" i="0" lang="ru-RU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Содействие обмену опытом по вопросам добровольческой деятельности с коллегами из регионов РФ. </a:t>
            </a:r>
            <a:endParaRPr/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type="title"/>
          </p:nvPr>
        </p:nvSpPr>
        <p:spPr>
          <a:xfrm>
            <a:off x="179388" y="404813"/>
            <a:ext cx="8785225" cy="954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RU" sz="2800" u="none" cap="none" strike="noStrike">
                <a:solidFill>
                  <a:schemeClr val="lt2"/>
                </a:solidFill>
                <a:latin typeface="Arial Black"/>
                <a:ea typeface="Arial Black"/>
                <a:cs typeface="Arial Black"/>
                <a:sym typeface="Arial Black"/>
              </a:rPr>
              <a:t>Формы дистанционного обучения, используемые в ходе Программы</a:t>
            </a:r>
            <a:endParaRPr/>
          </a:p>
        </p:txBody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x="685800" y="1916113"/>
            <a:ext cx="7772400" cy="4179887"/>
          </a:xfrm>
          <a:prstGeom prst="rect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Тематические модульные курсы дистанционного обучения на платформе Moodle.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Тематические он-лайн семинары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Вебинары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Консультации на портале www.kdobru.ru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CC"/>
              </a:buClr>
              <a:buSzPts val="2800"/>
              <a:buFont typeface="Arial"/>
              <a:buChar char="•"/>
            </a:pPr>
            <a:r>
              <a:rPr b="0" i="0" lang="ru-RU" sz="2800" u="none" cap="none" strike="noStrike">
                <a:solidFill>
                  <a:srgbClr val="FFFFCC"/>
                </a:solidFill>
                <a:latin typeface="Arial"/>
                <a:ea typeface="Arial"/>
                <a:cs typeface="Arial"/>
                <a:sym typeface="Arial"/>
              </a:rPr>
              <a:t>Телеконференции</a:t>
            </a:r>
            <a:endParaRPr/>
          </a:p>
          <a:p>
            <a:pPr indent="-17018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272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9" name="Shape 209"/>
          <p:cNvSpPr txBox="1"/>
          <p:nvPr>
            <p:ph idx="10" type="dt"/>
          </p:nvPr>
        </p:nvSpPr>
        <p:spPr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Невский Ангел</a:t>
            </a:r>
            <a:endParaRPr sz="1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Электронная паутина">
  <a:themeElements>
    <a:clrScheme name="Электронная паутина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