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themeOverride+xml" PartName="/ppt/theme/themeOverride3.xml"/>
  <Override ContentType="application/vnd.openxmlformats-officedocument.themeOverride+xml" PartName="/ppt/theme/themeOverride2.xml"/>
  <Override ContentType="application/vnd.openxmlformats-officedocument.themeOverride+xml" PartName="/ppt/theme/themeOverride4.xml"/>
  <Override ContentType="application/vnd.openxmlformats-officedocument.themeOverride+xml" PartName="/ppt/theme/themeOverr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9144000"/>
  <p:notesSz cx="6858000" cy="9144000"/>
  <p:embeddedFontLst>
    <p:embeddedFont>
      <p:font typeface="Rambla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Rambla-bold.fntdata"/><Relationship Id="rId14" Type="http://schemas.openxmlformats.org/officeDocument/2006/relationships/font" Target="fonts/Rambla-regular.fntdata"/><Relationship Id="rId17" Type="http://schemas.openxmlformats.org/officeDocument/2006/relationships/font" Target="fonts/Rambla-boldItalic.fntdata"/><Relationship Id="rId16" Type="http://schemas.openxmlformats.org/officeDocument/2006/relationships/font" Target="fonts/Rambla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Shape 10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Shape 11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Shape 11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Shape 13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Shape 15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Shape 16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Shape 16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Shape 17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Shape 17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итульный слайд" showMasterSp="0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>
            <a:gsLst>
              <a:gs pos="0">
                <a:srgbClr val="007795"/>
              </a:gs>
              <a:gs pos="55000">
                <a:srgbClr val="47BBE0"/>
              </a:gs>
              <a:gs pos="100000">
                <a:srgbClr val="007795"/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1" name="Shape 21"/>
          <p:cNvGrpSpPr/>
          <p:nvPr/>
        </p:nvGrpSpPr>
        <p:grpSpPr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22" name="Shape 22"/>
            <p:cNvSpPr/>
            <p:nvPr/>
          </p:nvSpPr>
          <p:spPr>
            <a:xfrm>
              <a:off x="1687032" y="4832896"/>
              <a:ext cx="7456968" cy="518176"/>
            </a:xfrm>
            <a:custGeom>
              <a:pathLst>
                <a:path extrusionOk="0" h="120000" w="120000">
                  <a:moveTo>
                    <a:pt x="120000" y="0"/>
                  </a:moveTo>
                  <a:lnTo>
                    <a:pt x="120000" y="120000"/>
                  </a:lnTo>
                  <a:lnTo>
                    <a:pt x="0" y="71280"/>
                  </a:lnTo>
                  <a:lnTo>
                    <a:pt x="120000" y="0"/>
                  </a:lnTo>
                  <a:close/>
                </a:path>
              </a:pathLst>
            </a:custGeom>
            <a:solidFill>
              <a:srgbClr val="9CCADC">
                <a:alpha val="40000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Shape 23"/>
            <p:cNvSpPr/>
            <p:nvPr/>
          </p:nvSpPr>
          <p:spPr>
            <a:xfrm>
              <a:off x="35926" y="5135025"/>
              <a:ext cx="9108074" cy="838869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  <a:lnTo>
                    <a:pt x="120000" y="120000"/>
                  </a:lnTo>
                  <a:lnTo>
                    <a:pt x="100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Shape 24"/>
            <p:cNvSpPr/>
            <p:nvPr/>
          </p:nvSpPr>
          <p:spPr>
            <a:xfrm>
              <a:off x="0" y="4883888"/>
              <a:ext cx="9144000" cy="198120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  <a:lnTo>
                    <a:pt x="120000" y="5076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 amt="50000"/>
              </a:blip>
              <a:tile algn="t" flip="none" tx="0" sx="50000" ty="0" sy="50000"/>
            </a:blip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5" name="Shape 25"/>
            <p:cNvCxnSpPr/>
            <p:nvPr/>
          </p:nvCxnSpPr>
          <p:spPr>
            <a:xfrm>
              <a:off x="-3765" y="4880373"/>
              <a:ext cx="9147765" cy="839943"/>
            </a:xfrm>
            <a:prstGeom prst="straightConnector1">
              <a:avLst/>
            </a:prstGeom>
            <a:noFill/>
            <a:ln cap="flat" cmpd="sng" w="12050">
              <a:solidFill>
                <a:srgbClr val="93C5D8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</p:grpSp>
      <p:sp>
        <p:nvSpPr>
          <p:cNvPr id="26" name="Shape 26"/>
          <p:cNvSpPr txBox="1"/>
          <p:nvPr>
            <p:ph type="ctrTitle"/>
          </p:nvPr>
        </p:nvSpPr>
        <p:spPr>
          <a:xfrm>
            <a:off x="685800" y="1752601"/>
            <a:ext cx="7772400" cy="1829761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" type="subTitle"/>
          </p:nvPr>
        </p:nvSpPr>
        <p:spPr>
          <a:xfrm>
            <a:off x="685800" y="3611607"/>
            <a:ext cx="7772400" cy="11997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64008" rtl="0" algn="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  <a:defRPr b="0" i="0" sz="27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None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E7F0F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вертикальный текст" type="vertTx">
  <p:cSld name="VERTICAL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92" name="Shape 92"/>
          <p:cNvSpPr txBox="1"/>
          <p:nvPr>
            <p:ph idx="1" type="body"/>
          </p:nvPr>
        </p:nvSpPr>
        <p:spPr>
          <a:xfrm rot="5400000">
            <a:off x="2378964" y="-440436"/>
            <a:ext cx="4386071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5186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▶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74650" lvl="1" marL="914400" marR="0" rtl="0" algn="l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Char char="◦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195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925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⚫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3" name="Shape 93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4" name="Shape 94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5" name="Shape 95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Вертикальный заголовок и текст" type="vertTitleAndTx">
  <p:cSld name="VERTICAL_TITLE_AND_VERTICAL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 rot="5400000">
            <a:off x="4936367" y="2182285"/>
            <a:ext cx="5592761" cy="1777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98" name="Shape 98"/>
          <p:cNvSpPr txBox="1"/>
          <p:nvPr>
            <p:ph idx="1" type="body"/>
          </p:nvPr>
        </p:nvSpPr>
        <p:spPr>
          <a:xfrm rot="5400000">
            <a:off x="823120" y="-91279"/>
            <a:ext cx="5592760" cy="6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5186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▶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74650" lvl="1" marL="914400" marR="0" rtl="0" algn="l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Char char="◦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195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925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⚫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9" name="Shape 99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0" name="Shape 100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1" name="Shape 101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объект" type="obj">
  <p:cSld name="OBJEC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idx="1" type="body"/>
          </p:nvPr>
        </p:nvSpPr>
        <p:spPr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5186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▶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74650" lvl="1" marL="914400" marR="0" rtl="0" algn="l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Char char="◦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195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925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⚫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Shape 3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Пустой слайд" type="blank">
  <p:cSld name="BLANK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раздела" type="secHead">
  <p:cSld name="SECTION_HEADER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dir="5400000" dist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Shape 43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dir="5400000" dist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Shape 44"/>
          <p:cNvSpPr txBox="1"/>
          <p:nvPr>
            <p:ph type="title"/>
          </p:nvPr>
        </p:nvSpPr>
        <p:spPr>
          <a:xfrm>
            <a:off x="722376" y="1059712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1" i="0" sz="4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3922713" y="2931712"/>
            <a:ext cx="4572000" cy="14548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Два объекта" type="twoObj">
  <p:cSld name="TWO_OBJECTS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idx="1" type="body"/>
          </p:nvPr>
        </p:nvSpPr>
        <p:spPr>
          <a:xfrm>
            <a:off x="457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9504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Char char="▶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Char char="◦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2" type="body"/>
          </p:nvPr>
        </p:nvSpPr>
        <p:spPr>
          <a:xfrm>
            <a:off x="4648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9504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Char char="▶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Char char="◦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Сравнение" showMasterSp="0" type="twoTxTwoObj">
  <p:cSld name="TWO_OBJECTS_WITH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457200" y="5410200"/>
            <a:ext cx="4040188" cy="762000"/>
          </a:xfrm>
          <a:prstGeom prst="rect">
            <a:avLst/>
          </a:prstGeom>
          <a:solidFill>
            <a:schemeClr val="accent1"/>
          </a:solidFill>
          <a:ln cap="flat" cmpd="sng" w="9650">
            <a:solidFill>
              <a:schemeClr val="accen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2" type="body"/>
          </p:nvPr>
        </p:nvSpPr>
        <p:spPr>
          <a:xfrm>
            <a:off x="4645026" y="5410200"/>
            <a:ext cx="4041775" cy="762000"/>
          </a:xfrm>
          <a:prstGeom prst="rect">
            <a:avLst/>
          </a:prstGeom>
          <a:solidFill>
            <a:schemeClr val="accent1"/>
          </a:solidFill>
          <a:ln cap="flat" cmpd="sng" w="9650">
            <a:solidFill>
              <a:schemeClr val="accen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3" type="body"/>
          </p:nvPr>
        </p:nvSpPr>
        <p:spPr>
          <a:xfrm>
            <a:off x="457200" y="1444294"/>
            <a:ext cx="4040188" cy="39417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32232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Char char="▶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Verdana"/>
              <a:buChar char="◦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4" type="body"/>
          </p:nvPr>
        </p:nvSpPr>
        <p:spPr>
          <a:xfrm>
            <a:off x="4645025" y="1444294"/>
            <a:ext cx="4041775" cy="39417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32232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Char char="▶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Verdana"/>
              <a:buChar char="◦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олько заголовок" type="titleOnly">
  <p:cSld name="TITLE_ONLY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Объект с подписью" showMasterSp="0" type="objTx">
  <p:cSld name="OBJECT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914400" y="4876800"/>
            <a:ext cx="7481776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 b="0" i="0" sz="25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4419600" y="5355102"/>
            <a:ext cx="3974592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2" type="body"/>
          </p:nvPr>
        </p:nvSpPr>
        <p:spPr>
          <a:xfrm>
            <a:off x="914400" y="274320"/>
            <a:ext cx="7479792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66776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76"/>
              <a:buFont typeface="Noto Sans Symbols"/>
              <a:buChar char="▶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Рисунок с подписью" showMasterSp="0" type="picTx">
  <p:cSld name="PICTURE_WITH_CAPTION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/>
        </p:nvSpPr>
        <p:spPr>
          <a:xfrm>
            <a:off x="500063" y="5945188"/>
            <a:ext cx="4940300" cy="920750"/>
          </a:xfrm>
          <a:custGeom>
            <a:pathLst>
              <a:path extrusionOk="0" h="120000" w="120000">
                <a:moveTo>
                  <a:pt x="0" y="712"/>
                </a:moveTo>
                <a:lnTo>
                  <a:pt x="119999" y="120000"/>
                </a:lnTo>
                <a:lnTo>
                  <a:pt x="89106" y="120000"/>
                </a:lnTo>
                <a:lnTo>
                  <a:pt x="16" y="0"/>
                </a:lnTo>
              </a:path>
            </a:pathLst>
          </a:custGeom>
          <a:solidFill>
            <a:srgbClr val="9CCADC">
              <a:alpha val="40000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Shape 79"/>
          <p:cNvSpPr/>
          <p:nvPr/>
        </p:nvSpPr>
        <p:spPr>
          <a:xfrm>
            <a:off x="485775" y="5938838"/>
            <a:ext cx="3690938" cy="933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19999" y="119387"/>
                </a:lnTo>
                <a:lnTo>
                  <a:pt x="94759" y="120000"/>
                </a:lnTo>
                <a:lnTo>
                  <a:pt x="257" y="816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Shape 80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2">
              <a:alphaModFix amt="50000"/>
            </a:blip>
            <a:tile algn="t" flip="none" tx="0" sx="50000" ty="0" sy="50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1" name="Shape 81"/>
          <p:cNvCxnSpPr/>
          <p:nvPr/>
        </p:nvCxnSpPr>
        <p:spPr>
          <a:xfrm>
            <a:off x="-9237" y="5787738"/>
            <a:ext cx="3405509" cy="1084383"/>
          </a:xfrm>
          <a:prstGeom prst="straightConnector1">
            <a:avLst/>
          </a:prstGeom>
          <a:noFill/>
          <a:ln cap="flat" cmpd="sng" w="12050">
            <a:solidFill>
              <a:srgbClr val="93C5D8"/>
            </a:solidFill>
            <a:prstDash val="solid"/>
            <a:miter lim="8000"/>
            <a:headEnd len="sm" w="sm" type="none"/>
            <a:tailEnd len="sm" w="sm" type="none"/>
          </a:ln>
        </p:spPr>
      </p:cxnSp>
      <p:sp>
        <p:nvSpPr>
          <p:cNvPr id="82" name="Shape 82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dir="5400000" dist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Shape 83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dir="5400000" dist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1141232" y="5443402"/>
            <a:ext cx="7162800" cy="6482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18288" rtl="0" algn="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04800" lvl="1" marL="914400" marR="0" rtl="0" algn="l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Verdana"/>
              <a:buChar char="◦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210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Noto Sans Symbols"/>
              <a:buChar char="⚫"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Noto Sans Symbols"/>
              <a:buChar char="⚫"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Noto Sans Symbols"/>
              <a:buChar char="⚫"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Shape 85"/>
          <p:cNvSpPr/>
          <p:nvPr>
            <p:ph idx="2" type="pic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39712" lvl="1" marL="620713" marR="0" rtl="0" algn="l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Char char="◦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36537" lvl="2" marL="858838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143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⚫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1600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2057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6" name="Shape 86"/>
          <p:cNvSpPr txBox="1"/>
          <p:nvPr>
            <p:ph type="title"/>
          </p:nvPr>
        </p:nvSpPr>
        <p:spPr>
          <a:xfrm>
            <a:off x="228600" y="4865122"/>
            <a:ext cx="8075432" cy="56267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 b="0" i="0" sz="3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87" name="Shape 87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8" name="Shape 88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.png"/><Relationship Id="rId2" Type="http://schemas.openxmlformats.org/officeDocument/2006/relationships/image" Target="../media/image2.jp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tile algn="tl" flip="none" tx="0" sx="50000" ty="0" sy="50000"/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500063" y="5945188"/>
            <a:ext cx="4940300" cy="920750"/>
          </a:xfrm>
          <a:custGeom>
            <a:pathLst>
              <a:path extrusionOk="0" h="120000" w="120000">
                <a:moveTo>
                  <a:pt x="0" y="712"/>
                </a:moveTo>
                <a:lnTo>
                  <a:pt x="119999" y="120000"/>
                </a:lnTo>
                <a:lnTo>
                  <a:pt x="89106" y="120000"/>
                </a:lnTo>
                <a:lnTo>
                  <a:pt x="16" y="0"/>
                </a:lnTo>
              </a:path>
            </a:pathLst>
          </a:custGeom>
          <a:solidFill>
            <a:srgbClr val="9CCADC">
              <a:alpha val="40000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485775" y="5938838"/>
            <a:ext cx="3690938" cy="933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19999" y="119387"/>
                </a:lnTo>
                <a:lnTo>
                  <a:pt x="94759" y="120000"/>
                </a:lnTo>
                <a:lnTo>
                  <a:pt x="257" y="816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Shape 12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2">
              <a:alphaModFix amt="50000"/>
            </a:blip>
            <a:tile algn="t" flip="none" tx="0" sx="50000" ty="0" sy="50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" name="Shape 13"/>
          <p:cNvCxnSpPr/>
          <p:nvPr/>
        </p:nvCxnSpPr>
        <p:spPr>
          <a:xfrm>
            <a:off x="-9237" y="5787738"/>
            <a:ext cx="3405509" cy="1084383"/>
          </a:xfrm>
          <a:prstGeom prst="straightConnector1">
            <a:avLst/>
          </a:prstGeom>
          <a:noFill/>
          <a:ln cap="flat" cmpd="sng" w="12050">
            <a:solidFill>
              <a:srgbClr val="93C5D8"/>
            </a:solidFill>
            <a:prstDash val="solid"/>
            <a:miter lim="8000"/>
            <a:headEnd len="sm" w="sm" type="none"/>
            <a:tailEnd len="sm" w="sm" type="none"/>
          </a:ln>
        </p:spPr>
      </p:cxnSp>
      <p:sp>
        <p:nvSpPr>
          <p:cNvPr id="14" name="Shape 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5186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▶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74650" lvl="1" marL="914400" marR="0" rtl="0" algn="l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Char char="◦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195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925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⚫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ctrTitle"/>
          </p:nvPr>
        </p:nvSpPr>
        <p:spPr>
          <a:xfrm>
            <a:off x="251520" y="1916832"/>
            <a:ext cx="8712968" cy="28083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160" u="none" cap="none" strike="noStrike">
                <a:solidFill>
                  <a:srgbClr val="0F5666"/>
                </a:solidFill>
                <a:latin typeface="Calibri"/>
                <a:ea typeface="Calibri"/>
                <a:cs typeface="Calibri"/>
                <a:sym typeface="Calibri"/>
              </a:rPr>
              <a:t>Коваленко Т.Н., к. соц. н., доцент</a:t>
            </a:r>
            <a:br>
              <a:rPr b="1" i="0" lang="ru-RU" sz="2160" u="none" cap="none" strike="noStrike">
                <a:solidFill>
                  <a:srgbClr val="0F5666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1" i="0" lang="ru-RU" sz="2160" u="none" cap="none" strike="noStrike">
                <a:solidFill>
                  <a:srgbClr val="0F5666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1" i="0" lang="ru-RU" sz="2160" u="none" cap="none" strike="noStrike">
                <a:solidFill>
                  <a:srgbClr val="0F566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ru-RU" sz="2160" u="none" cap="none" strike="noStrike">
                <a:solidFill>
                  <a:srgbClr val="0F5666"/>
                </a:solidFill>
                <a:latin typeface="Calibri"/>
                <a:ea typeface="Calibri"/>
                <a:cs typeface="Calibri"/>
                <a:sym typeface="Calibri"/>
              </a:rPr>
              <a:t>Развитие инфраструктуры СО НКО: роль специализации кадрового потенциала в современных условиях</a:t>
            </a:r>
            <a:br>
              <a:rPr b="1" i="0" lang="ru-RU" sz="162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1" i="0" lang="ru-RU" sz="162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1" i="0" lang="ru-RU" sz="162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1" lang="ru-RU" sz="1979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Санкт-Петербургский государственный институт</a:t>
            </a:r>
            <a:br>
              <a:rPr b="1" i="1" lang="ru-RU" sz="1979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1" lang="ru-RU" sz="1979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 психологии и социальной работы</a:t>
            </a:r>
            <a:endParaRPr b="1" i="1" sz="1979" u="none" cap="none" strike="noStrike">
              <a:solidFill>
                <a:schemeClr val="accent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Юбилейный логотип" id="107" name="Shape 10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95936" y="548680"/>
            <a:ext cx="1355214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idx="1" type="body"/>
          </p:nvPr>
        </p:nvSpPr>
        <p:spPr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3525" lvl="0" marL="365125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1" i="0" lang="ru-RU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Курс дистанционного обучения </a:t>
            </a:r>
            <a:endParaRPr b="0" i="0" sz="2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3525" lvl="0" marL="365125" marR="0" rtl="0" algn="ct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1" i="0" lang="ru-RU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«СОВЕРШЕНСТВОВАНИЕ ИНФРАСТРУКТУРЫ НКО»:</a:t>
            </a:r>
            <a:endParaRPr/>
          </a:p>
          <a:p>
            <a:pPr indent="-263525" lvl="0" marL="365125" marR="0" rtl="0" algn="ct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1" i="0" lang="ru-RU" sz="2700" u="none" cap="none" strike="noStrike">
                <a:solidFill>
                  <a:srgbClr val="0F5666"/>
                </a:solidFill>
                <a:latin typeface="Calibri"/>
                <a:ea typeface="Calibri"/>
                <a:cs typeface="Calibri"/>
                <a:sym typeface="Calibri"/>
              </a:rPr>
              <a:t>Раздел 2: «Специализация кадрового потенциала СО НКО – персонал и добровольцы»</a:t>
            </a:r>
            <a:endParaRPr b="0" i="0" sz="2700" u="none" cap="none" strike="noStrike">
              <a:solidFill>
                <a:srgbClr val="0F56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3525" lvl="0" marL="365125" marR="0" rtl="0" algn="ct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1" i="0" lang="ru-RU" sz="2700" u="none" cap="none" strike="noStrike">
                <a:solidFill>
                  <a:srgbClr val="0F5666"/>
                </a:solidFill>
                <a:latin typeface="Calibri"/>
                <a:ea typeface="Calibri"/>
                <a:cs typeface="Calibri"/>
                <a:sym typeface="Calibri"/>
              </a:rPr>
              <a:t>11 июля – 14 августа 2016</a:t>
            </a:r>
            <a:endParaRPr b="0" i="0" sz="2700" u="none" cap="none" strike="noStrike">
              <a:solidFill>
                <a:srgbClr val="0F56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3525" lvl="0" marL="365125" marR="0" rtl="0" algn="ct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Shape 1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800" u="none" cap="none" strike="noStrike">
                <a:solidFill>
                  <a:srgbClr val="0F5666"/>
                </a:solidFill>
                <a:latin typeface="Calibri"/>
                <a:ea typeface="Calibri"/>
                <a:cs typeface="Calibri"/>
                <a:sym typeface="Calibri"/>
              </a:rPr>
              <a:t>ВЕКТОР ДОБРОВОЛЬЧЕСТВА - ЭФФЕКТИВНОСТЬ</a:t>
            </a:r>
            <a:endParaRPr b="1" i="0" sz="2800" u="none" cap="none" strike="noStrike">
              <a:solidFill>
                <a:srgbClr val="0F56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x="457200" y="620688"/>
            <a:ext cx="8229600" cy="7200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-RU" sz="4000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Более 70 слушателей…</a:t>
            </a:r>
            <a:endParaRPr/>
          </a:p>
        </p:txBody>
      </p:sp>
      <p:grpSp>
        <p:nvGrpSpPr>
          <p:cNvPr id="119" name="Shape 119"/>
          <p:cNvGrpSpPr/>
          <p:nvPr/>
        </p:nvGrpSpPr>
        <p:grpSpPr>
          <a:xfrm>
            <a:off x="467673" y="1979544"/>
            <a:ext cx="8229341" cy="2956508"/>
            <a:chOff x="129" y="926808"/>
            <a:chExt cx="8229341" cy="2956508"/>
          </a:xfrm>
        </p:grpSpPr>
        <p:sp>
          <p:nvSpPr>
            <p:cNvPr id="120" name="Shape 120"/>
            <p:cNvSpPr/>
            <p:nvPr/>
          </p:nvSpPr>
          <p:spPr>
            <a:xfrm>
              <a:off x="129" y="926808"/>
              <a:ext cx="6884169" cy="492751"/>
            </a:xfrm>
            <a:prstGeom prst="roundRect">
              <a:avLst>
                <a:gd fmla="val 10000" name="adj"/>
              </a:avLst>
            </a:prstGeom>
            <a:solidFill>
              <a:srgbClr val="C00000"/>
            </a:solidFill>
            <a:ln cap="flat" cmpd="thickThin" w="550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Shape 121"/>
            <p:cNvSpPr txBox="1"/>
            <p:nvPr/>
          </p:nvSpPr>
          <p:spPr>
            <a:xfrm>
              <a:off x="14561" y="941240"/>
              <a:ext cx="6855305" cy="463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5550" lIns="53325" spcFirstLastPara="1" rIns="53325" wrap="square" tIns="35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ru-RU" sz="2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Разделы курса:</a:t>
              </a:r>
              <a:endPara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Shape 122"/>
            <p:cNvSpPr/>
            <p:nvPr/>
          </p:nvSpPr>
          <p:spPr>
            <a:xfrm>
              <a:off x="688546" y="1419559"/>
              <a:ext cx="688416" cy="369563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119999"/>
                  </a:lnTo>
                  <a:lnTo>
                    <a:pt x="120000" y="119999"/>
                  </a:lnTo>
                </a:path>
              </a:pathLst>
            </a:custGeom>
            <a:noFill/>
            <a:ln cap="flat" cmpd="thickThin" w="55000">
              <a:solidFill>
                <a:srgbClr val="207F97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23" name="Shape 123"/>
            <p:cNvSpPr/>
            <p:nvPr/>
          </p:nvSpPr>
          <p:spPr>
            <a:xfrm>
              <a:off x="1376963" y="1542747"/>
              <a:ext cx="6852507" cy="492751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thickThin" w="55000">
              <a:solidFill>
                <a:srgbClr val="2AA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Shape 124"/>
            <p:cNvSpPr txBox="1"/>
            <p:nvPr/>
          </p:nvSpPr>
          <p:spPr>
            <a:xfrm>
              <a:off x="1391395" y="1557179"/>
              <a:ext cx="6823643" cy="463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650" lIns="40000" spcFirstLastPara="1" rIns="40000" wrap="square" tIns="26650">
              <a:noAutofit/>
            </a:bodyPr>
            <a:lstStyle/>
            <a:p>
              <a:pPr indent="-6399" lvl="0" marL="1080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ru-RU" sz="21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Специалист по социальной работе, социальный педагог</a:t>
              </a:r>
              <a:endPara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Shape 125"/>
            <p:cNvSpPr/>
            <p:nvPr/>
          </p:nvSpPr>
          <p:spPr>
            <a:xfrm>
              <a:off x="688546" y="1419559"/>
              <a:ext cx="688416" cy="985502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thickThin" w="55000">
              <a:solidFill>
                <a:srgbClr val="207F97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26" name="Shape 126"/>
            <p:cNvSpPr/>
            <p:nvPr/>
          </p:nvSpPr>
          <p:spPr>
            <a:xfrm>
              <a:off x="1376963" y="2158686"/>
              <a:ext cx="6852507" cy="492751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thickThin" w="55000">
              <a:solidFill>
                <a:srgbClr val="2AA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Shape 127"/>
            <p:cNvSpPr txBox="1"/>
            <p:nvPr/>
          </p:nvSpPr>
          <p:spPr>
            <a:xfrm>
              <a:off x="1391395" y="2173118"/>
              <a:ext cx="6823643" cy="463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650" lIns="40000" spcFirstLastPara="1" rIns="40000" wrap="square" tIns="26650">
              <a:noAutofit/>
            </a:bodyPr>
            <a:lstStyle/>
            <a:p>
              <a:pPr indent="-6399" lvl="0" marL="1080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ru-RU" sz="21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Методист, тренер, игротехник</a:t>
              </a:r>
              <a:endPara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Shape 128"/>
            <p:cNvSpPr/>
            <p:nvPr/>
          </p:nvSpPr>
          <p:spPr>
            <a:xfrm>
              <a:off x="688546" y="1419559"/>
              <a:ext cx="688416" cy="1601441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thickThin" w="55000">
              <a:solidFill>
                <a:srgbClr val="207F97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29" name="Shape 129"/>
            <p:cNvSpPr/>
            <p:nvPr/>
          </p:nvSpPr>
          <p:spPr>
            <a:xfrm>
              <a:off x="1376963" y="2774625"/>
              <a:ext cx="6852507" cy="492751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thickThin" w="55000">
              <a:solidFill>
                <a:srgbClr val="2AA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Shape 130"/>
            <p:cNvSpPr txBox="1"/>
            <p:nvPr/>
          </p:nvSpPr>
          <p:spPr>
            <a:xfrm>
              <a:off x="1391395" y="2789057"/>
              <a:ext cx="6823643" cy="463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650" lIns="40000" spcFirstLastPara="1" rIns="40000" wrap="square" tIns="26650">
              <a:noAutofit/>
            </a:bodyPr>
            <a:lstStyle/>
            <a:p>
              <a:pPr indent="-6399" lvl="0" marL="1080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ru-RU" sz="21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Специалист по связям с общественностью</a:t>
              </a:r>
              <a:endPara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Shape 131"/>
            <p:cNvSpPr/>
            <p:nvPr/>
          </p:nvSpPr>
          <p:spPr>
            <a:xfrm>
              <a:off x="688546" y="1419559"/>
              <a:ext cx="688416" cy="221738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thickThin" w="55000">
              <a:solidFill>
                <a:srgbClr val="207F97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32" name="Shape 132"/>
            <p:cNvSpPr/>
            <p:nvPr/>
          </p:nvSpPr>
          <p:spPr>
            <a:xfrm>
              <a:off x="1376963" y="3390565"/>
              <a:ext cx="6852507" cy="492751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thickThin" w="55000">
              <a:solidFill>
                <a:srgbClr val="2AA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Shape 133"/>
            <p:cNvSpPr txBox="1"/>
            <p:nvPr/>
          </p:nvSpPr>
          <p:spPr>
            <a:xfrm>
              <a:off x="1391395" y="3404997"/>
              <a:ext cx="6823643" cy="463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650" lIns="40000" spcFirstLastPara="1" rIns="40000" wrap="square" tIns="26650">
              <a:noAutofit/>
            </a:bodyPr>
            <a:lstStyle/>
            <a:p>
              <a:pPr indent="-6399" lvl="0" marL="1080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ru-RU" sz="21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Менеджер социальных программ</a:t>
              </a:r>
              <a:endPara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4" name="Shape 134"/>
          <p:cNvSpPr txBox="1"/>
          <p:nvPr/>
        </p:nvSpPr>
        <p:spPr>
          <a:xfrm>
            <a:off x="1187624" y="5301208"/>
            <a:ext cx="7416824" cy="9221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alibri"/>
              <a:buNone/>
            </a:pPr>
            <a:r>
              <a:rPr b="1" i="1" lang="ru-RU" sz="4000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…16 финалистов</a:t>
            </a:r>
            <a:endParaRPr/>
          </a:p>
        </p:txBody>
      </p:sp>
    </p:spTree>
  </p:cSld>
  <p:clrMapOvr>
    <a:masterClrMapping/>
  </p:clrMapOvr>
  <p:transition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x="457200" y="1124744"/>
            <a:ext cx="8229600" cy="14261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Федеральный закон от 28.12.2013 N 442-ФЗ</a:t>
            </a:r>
            <a:br>
              <a:rPr b="1" i="0" lang="ru-RU" sz="2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ru-RU" sz="2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«Об основах социального обслуживания граждан в Российской Федерации»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0" name="Shape 140"/>
          <p:cNvGrpSpPr/>
          <p:nvPr/>
        </p:nvGrpSpPr>
        <p:grpSpPr>
          <a:xfrm>
            <a:off x="255977" y="2565255"/>
            <a:ext cx="8776060" cy="3167648"/>
            <a:chOff x="4457" y="351"/>
            <a:chExt cx="8776060" cy="3167648"/>
          </a:xfrm>
        </p:grpSpPr>
        <p:sp>
          <p:nvSpPr>
            <p:cNvPr id="141" name="Shape 141"/>
            <p:cNvSpPr/>
            <p:nvPr/>
          </p:nvSpPr>
          <p:spPr>
            <a:xfrm>
              <a:off x="576086" y="351"/>
              <a:ext cx="7632803" cy="943356"/>
            </a:xfrm>
            <a:prstGeom prst="roundRect">
              <a:avLst>
                <a:gd fmla="val 10000" name="adj"/>
              </a:avLst>
            </a:prstGeom>
            <a:solidFill>
              <a:srgbClr val="2AA2BF"/>
            </a:solidFill>
            <a:ln cap="flat" cmpd="thickThin" w="550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Shape 142"/>
            <p:cNvSpPr txBox="1"/>
            <p:nvPr/>
          </p:nvSpPr>
          <p:spPr>
            <a:xfrm>
              <a:off x="603716" y="27981"/>
              <a:ext cx="7577543" cy="8880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6675" lIns="106675" spcFirstLastPara="1" rIns="106675" wrap="square" tIns="1066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ru-RU" sz="2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Система социального обслуживания включает</a:t>
              </a:r>
              <a:endPara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Shape 143"/>
            <p:cNvSpPr/>
            <p:nvPr/>
          </p:nvSpPr>
          <p:spPr>
            <a:xfrm>
              <a:off x="4457" y="1376573"/>
              <a:ext cx="2633776" cy="1791426"/>
            </a:xfrm>
            <a:prstGeom prst="roundRect">
              <a:avLst>
                <a:gd fmla="val 10000" name="adj"/>
              </a:avLst>
            </a:prstGeom>
            <a:solidFill>
              <a:schemeClr val="lt1"/>
            </a:solidFill>
            <a:ln cap="flat" cmpd="thickThin" w="550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Shape 144"/>
            <p:cNvSpPr txBox="1"/>
            <p:nvPr/>
          </p:nvSpPr>
          <p:spPr>
            <a:xfrm>
              <a:off x="56926" y="1429042"/>
              <a:ext cx="2528838" cy="16864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ru-RU" sz="2400" u="none" cap="none" strike="noStrike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Государственные учреждения социального обслуживания</a:t>
              </a:r>
              <a:endPara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Shape 145"/>
            <p:cNvSpPr/>
            <p:nvPr/>
          </p:nvSpPr>
          <p:spPr>
            <a:xfrm>
              <a:off x="2859471" y="1376573"/>
              <a:ext cx="2864311" cy="1791426"/>
            </a:xfrm>
            <a:prstGeom prst="roundRect">
              <a:avLst>
                <a:gd fmla="val 10000" name="adj"/>
              </a:avLst>
            </a:prstGeom>
            <a:solidFill>
              <a:schemeClr val="lt1"/>
            </a:solidFill>
            <a:ln cap="flat" cmpd="thickThin" w="550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Shape 146"/>
            <p:cNvSpPr txBox="1"/>
            <p:nvPr/>
          </p:nvSpPr>
          <p:spPr>
            <a:xfrm>
              <a:off x="2911940" y="1429042"/>
              <a:ext cx="2759373" cy="16864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ru-RU" sz="2400" u="none" cap="none" strike="noStrike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СО НКО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840"/>
                </a:spcBef>
                <a:spcAft>
                  <a:spcPts val="0"/>
                </a:spcAft>
                <a:buNone/>
              </a:pPr>
              <a:r>
                <a:rPr b="1" i="0" lang="ru-RU" sz="2400" u="none" cap="none" strike="noStrike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предоставляющие социальные услуги</a:t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84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Shape 147"/>
            <p:cNvSpPr/>
            <p:nvPr/>
          </p:nvSpPr>
          <p:spPr>
            <a:xfrm>
              <a:off x="5945020" y="1376573"/>
              <a:ext cx="2835497" cy="1791426"/>
            </a:xfrm>
            <a:prstGeom prst="roundRect">
              <a:avLst>
                <a:gd fmla="val 10000" name="adj"/>
              </a:avLst>
            </a:prstGeom>
            <a:solidFill>
              <a:schemeClr val="lt1"/>
            </a:solidFill>
            <a:ln cap="flat" cmpd="thickThin" w="550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Shape 148"/>
            <p:cNvSpPr txBox="1"/>
            <p:nvPr/>
          </p:nvSpPr>
          <p:spPr>
            <a:xfrm>
              <a:off x="5997489" y="1429042"/>
              <a:ext cx="2730559" cy="16864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ru-RU" sz="2400" u="none" cap="none" strike="noStrike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Коммерческие учреждения социального обслуживания</a:t>
              </a:r>
              <a:br>
                <a:rPr b="0" i="0" lang="ru-RU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9" name="Shape 149"/>
          <p:cNvSpPr/>
          <p:nvPr/>
        </p:nvSpPr>
        <p:spPr>
          <a:xfrm>
            <a:off x="1115616" y="3501008"/>
            <a:ext cx="864096" cy="288032"/>
          </a:xfrm>
          <a:prstGeom prst="down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072552"/>
              </a:gs>
              <a:gs pos="50000">
                <a:srgbClr val="0E3F85"/>
              </a:gs>
              <a:gs pos="70000">
                <a:srgbClr val="1D4F96"/>
              </a:gs>
              <a:gs pos="100000">
                <a:srgbClr val="3A6AB9"/>
              </a:gs>
            </a:gsLst>
            <a:lin ang="16200000" scaled="0"/>
          </a:gradFill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rotWithShape="0" dir="5400000" dist="381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Shape 150"/>
          <p:cNvSpPr/>
          <p:nvPr/>
        </p:nvSpPr>
        <p:spPr>
          <a:xfrm>
            <a:off x="4067944" y="3501008"/>
            <a:ext cx="864096" cy="288032"/>
          </a:xfrm>
          <a:prstGeom prst="down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072552"/>
              </a:gs>
              <a:gs pos="50000">
                <a:srgbClr val="0E3F85"/>
              </a:gs>
              <a:gs pos="70000">
                <a:srgbClr val="1D4F96"/>
              </a:gs>
              <a:gs pos="100000">
                <a:srgbClr val="3A6AB9"/>
              </a:gs>
            </a:gsLst>
            <a:lin ang="16200000" scaled="0"/>
          </a:gradFill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rotWithShape="0" dir="5400000" dist="381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Shape 151"/>
          <p:cNvSpPr/>
          <p:nvPr/>
        </p:nvSpPr>
        <p:spPr>
          <a:xfrm>
            <a:off x="7164288" y="3501008"/>
            <a:ext cx="864096" cy="288032"/>
          </a:xfrm>
          <a:prstGeom prst="down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072552"/>
              </a:gs>
              <a:gs pos="50000">
                <a:srgbClr val="0E3F85"/>
              </a:gs>
              <a:gs pos="70000">
                <a:srgbClr val="1D4F96"/>
              </a:gs>
              <a:gs pos="100000">
                <a:srgbClr val="3A6AB9"/>
              </a:gs>
            </a:gsLst>
            <a:lin ang="16200000" scaled="0"/>
          </a:gradFill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rotWithShape="0" dir="5400000" dist="381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push dir="r"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idx="1" type="body"/>
          </p:nvPr>
        </p:nvSpPr>
        <p:spPr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3525" lvl="0" marL="365125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▶"/>
            </a:pPr>
            <a:r>
              <a:rPr b="0" i="0" lang="ru-RU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возможность наделения некоммерческих организаций </a:t>
            </a:r>
            <a:r>
              <a:rPr b="1" i="0" lang="ru-RU" sz="2700" u="none" cap="none" strike="noStrike">
                <a:solidFill>
                  <a:srgbClr val="78310A"/>
                </a:solidFill>
                <a:latin typeface="Calibri"/>
                <a:ea typeface="Calibri"/>
                <a:cs typeface="Calibri"/>
                <a:sym typeface="Calibri"/>
              </a:rPr>
              <a:t>статусом исполнителя общественно полезных услуг </a:t>
            </a:r>
            <a:r>
              <a:rPr b="0" i="0" lang="ru-RU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 предоставление льгот и преференций некоммерческим организациям, получившим такой статус</a:t>
            </a:r>
            <a:endParaRPr/>
          </a:p>
          <a:p>
            <a:pPr indent="-263525" lvl="0" marL="365125" marR="0" rtl="0" algn="ct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0" i="0" lang="ru-RU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***</a:t>
            </a:r>
            <a:endParaRPr/>
          </a:p>
          <a:p>
            <a:pPr indent="-263525" lvl="0" marL="365125" marR="0" rtl="0" algn="ct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0" i="0" lang="ru-RU" sz="2700" u="none" cap="none" strike="noStrike">
                <a:solidFill>
                  <a:srgbClr val="78310A"/>
                </a:solidFill>
                <a:latin typeface="Calibri"/>
                <a:ea typeface="Calibri"/>
                <a:cs typeface="Calibri"/>
                <a:sym typeface="Calibri"/>
              </a:rPr>
              <a:t>(Постановление Правительства РФ от 27.10.2016 </a:t>
            </a:r>
            <a:endParaRPr/>
          </a:p>
          <a:p>
            <a:pPr indent="-263525" lvl="0" marL="365125" marR="0" rtl="0" algn="ct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0" i="0" lang="ru-RU" sz="2700" u="none" cap="none" strike="noStrike">
                <a:solidFill>
                  <a:srgbClr val="78310A"/>
                </a:solidFill>
                <a:latin typeface="Calibri"/>
                <a:ea typeface="Calibri"/>
                <a:cs typeface="Calibri"/>
                <a:sym typeface="Calibri"/>
              </a:rPr>
              <a:t>N 1096 «Об утверждении перечня общественно полезных услуг и критериев оценки качества их оказания»)</a:t>
            </a:r>
            <a:endParaRPr b="0" i="0" sz="2700" u="none" cap="none" strike="noStrike">
              <a:solidFill>
                <a:srgbClr val="78310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Shape 15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4100" u="none" cap="none" strike="noStrike">
                <a:solidFill>
                  <a:srgbClr val="0F5666"/>
                </a:solidFill>
                <a:latin typeface="Calibri"/>
                <a:ea typeface="Calibri"/>
                <a:cs typeface="Calibri"/>
                <a:sym typeface="Calibri"/>
              </a:rPr>
              <a:t>Новое в законодательстве</a:t>
            </a:r>
            <a:r>
              <a:rPr b="1" i="0" lang="ru-RU" sz="4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i="0" sz="41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>
    <p:push dir="r"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idx="1" type="body"/>
          </p:nvPr>
        </p:nvSpPr>
        <p:spPr>
          <a:xfrm>
            <a:off x="457200" y="2564904"/>
            <a:ext cx="8229600" cy="34421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3525" lvl="0" marL="365125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▶"/>
            </a:pPr>
            <a:r>
              <a:rPr b="0" i="0" lang="ru-RU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Наличие у лиц, непосредственно задействованных в исполнении общественно полезной услуги </a:t>
            </a:r>
            <a:r>
              <a:rPr b="0" i="0" lang="ru-RU" sz="2700" u="none" cap="none" strike="noStrike">
                <a:solidFill>
                  <a:srgbClr val="6D0F14"/>
                </a:solidFill>
                <a:latin typeface="Calibri"/>
                <a:ea typeface="Calibri"/>
                <a:cs typeface="Calibri"/>
                <a:sym typeface="Calibri"/>
              </a:rPr>
              <a:t>необходимой квалификации </a:t>
            </a:r>
            <a:r>
              <a:rPr b="0" i="0" lang="ru-RU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(в том числе профессионального образования, опыта работы в соответствующей сфере). </a:t>
            </a:r>
            <a:endParaRPr b="0" i="0" sz="2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Shape 163"/>
          <p:cNvSpPr txBox="1"/>
          <p:nvPr>
            <p:ph type="title"/>
          </p:nvPr>
        </p:nvSpPr>
        <p:spPr>
          <a:xfrm>
            <a:off x="457200" y="274638"/>
            <a:ext cx="8229600" cy="18582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3200" u="none" cap="none" strike="noStrike">
                <a:solidFill>
                  <a:srgbClr val="0F5666"/>
                </a:solidFill>
                <a:latin typeface="Calibri"/>
                <a:ea typeface="Calibri"/>
                <a:cs typeface="Calibri"/>
                <a:sym typeface="Calibri"/>
              </a:rPr>
              <a:t>Критерии оценки качества оказания общественно полезных услуг </a:t>
            </a:r>
            <a:br>
              <a:rPr b="1" i="0" lang="ru-RU" sz="3200" u="none" cap="none" strike="noStrike">
                <a:solidFill>
                  <a:srgbClr val="0F566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ru-RU" sz="2800" u="none" cap="none" strike="noStrike">
                <a:solidFill>
                  <a:srgbClr val="0F5666"/>
                </a:solidFill>
                <a:latin typeface="Calibri"/>
                <a:ea typeface="Calibri"/>
                <a:cs typeface="Calibri"/>
                <a:sym typeface="Calibri"/>
              </a:rPr>
              <a:t>(утв. постановлением Правительства РФ от 27 октября 2016 г. N 1096)</a:t>
            </a:r>
            <a:endParaRPr b="0" i="0" sz="2800" u="none" cap="none" strike="noStrike">
              <a:solidFill>
                <a:srgbClr val="0F56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>
    <p:push dir="r"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idx="1" type="body"/>
          </p:nvPr>
        </p:nvSpPr>
        <p:spPr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4445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1" i="0" lang="ru-RU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План: </a:t>
            </a:r>
            <a:r>
              <a:rPr b="0" i="0" lang="ru-RU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Разработка и утверждение </a:t>
            </a:r>
            <a:r>
              <a:rPr b="0" i="0" lang="ru-RU" sz="2700" u="none" cap="none" strike="noStrike">
                <a:solidFill>
                  <a:srgbClr val="6D0F14"/>
                </a:solidFill>
                <a:latin typeface="Calibri"/>
                <a:ea typeface="Calibri"/>
                <a:cs typeface="Calibri"/>
                <a:sym typeface="Calibri"/>
              </a:rPr>
              <a:t>концепции развития добровольчества в социальной сфере </a:t>
            </a:r>
            <a:r>
              <a:rPr b="0" i="0" lang="ru-RU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до 2020 года и плана действий по ее реализации </a:t>
            </a:r>
            <a:endParaRPr/>
          </a:p>
          <a:p>
            <a:pPr indent="4445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0" i="0" lang="ru-RU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(Сроки: июнь 2017 г.)</a:t>
            </a:r>
            <a:endParaRPr/>
          </a:p>
          <a:p>
            <a:pPr indent="4445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1" i="0" lang="ru-RU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Основание:</a:t>
            </a:r>
            <a:r>
              <a:rPr b="0" i="0" lang="ru-RU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Распоряжение Правительства РФ </a:t>
            </a:r>
            <a:endParaRPr/>
          </a:p>
          <a:p>
            <a:pPr indent="4445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0" i="0" lang="ru-RU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от 8 июня 2016 г. № 1144-р </a:t>
            </a:r>
            <a:endParaRPr/>
          </a:p>
          <a:p>
            <a:pPr indent="4445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0" i="0" lang="ru-RU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 плане мероприятий ("дорожной карте") "Поддержка доступа негосударственных организаций к предоставлению услуг в социальной сфере"</a:t>
            </a:r>
            <a:endParaRPr b="0" i="0" sz="2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Shape 16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4100" u="none" cap="none" strike="noStrike">
                <a:solidFill>
                  <a:srgbClr val="0F5666"/>
                </a:solidFill>
                <a:latin typeface="Calibri"/>
                <a:ea typeface="Calibri"/>
                <a:cs typeface="Calibri"/>
                <a:sym typeface="Calibri"/>
              </a:rPr>
              <a:t>Образ будущего…</a:t>
            </a:r>
            <a:endParaRPr b="1" i="0" sz="4100" u="none" cap="none" strike="noStrike">
              <a:solidFill>
                <a:srgbClr val="0F56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>
    <p:push dir="r"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idx="1" type="body"/>
          </p:nvPr>
        </p:nvSpPr>
        <p:spPr>
          <a:xfrm>
            <a:off x="457200" y="2708920"/>
            <a:ext cx="8229600" cy="3298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44450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0" i="0" lang="ru-RU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Минэкономразвития России разработал </a:t>
            </a:r>
            <a:endParaRPr/>
          </a:p>
          <a:p>
            <a:pPr indent="44450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1" i="0" lang="ru-RU" sz="2700" u="none" cap="none" strike="noStrike">
                <a:solidFill>
                  <a:srgbClr val="6D0F14"/>
                </a:solidFill>
                <a:latin typeface="Calibri"/>
                <a:ea typeface="Calibri"/>
                <a:cs typeface="Calibri"/>
                <a:sym typeface="Calibri"/>
              </a:rPr>
              <a:t>Методические материалы по привлечению и организации добровольцев и добровольческих организаций  </a:t>
            </a:r>
            <a:endParaRPr/>
          </a:p>
          <a:p>
            <a:pPr indent="44450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0" i="0" lang="ru-RU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для государственными и муниципальными учреждениями, СО НКО и органов местного самоуправления</a:t>
            </a:r>
            <a:endParaRPr/>
          </a:p>
          <a:p>
            <a:pPr indent="44450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0" i="0" lang="ru-RU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29.11.2016</a:t>
            </a:r>
            <a:endParaRPr b="0" i="0" sz="2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Shape 175"/>
          <p:cNvSpPr txBox="1"/>
          <p:nvPr>
            <p:ph type="title"/>
          </p:nvPr>
        </p:nvSpPr>
        <p:spPr>
          <a:xfrm>
            <a:off x="457200" y="274638"/>
            <a:ext cx="8229600" cy="20742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4100" u="none" cap="none" strike="noStrike">
                <a:solidFill>
                  <a:srgbClr val="0F5666"/>
                </a:solidFill>
                <a:latin typeface="Calibri"/>
                <a:ea typeface="Calibri"/>
                <a:cs typeface="Calibri"/>
                <a:sym typeface="Calibri"/>
              </a:rPr>
              <a:t>Реализовано:</a:t>
            </a:r>
            <a:br>
              <a:rPr b="1" i="0" lang="ru-RU" sz="4100" u="none" cap="none" strike="noStrike">
                <a:solidFill>
                  <a:srgbClr val="0F566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ru-RU" sz="2200" u="none" cap="none" strike="noStrike">
                <a:solidFill>
                  <a:srgbClr val="6D0F14"/>
                </a:solidFill>
                <a:latin typeface="Calibri"/>
                <a:ea typeface="Calibri"/>
                <a:cs typeface="Calibri"/>
                <a:sym typeface="Calibri"/>
              </a:rPr>
              <a:t>П.22 Плана: Описание лучших практик привлечения добровольцев и добровольческих организаций государственными и муниципальными учреждениями и подготовка методических рекомендаций для их тиражирования</a:t>
            </a:r>
            <a:endParaRPr b="1" i="0" sz="2200" u="none" cap="none" strike="noStrike">
              <a:solidFill>
                <a:srgbClr val="6D0F1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>
    <p:push dir="r"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:\2015-2016\РЕКЛАМА\Папка БУКЛЕТ - 2015 чб\Links - копия\1689829.tif" id="180" name="Shape 180"/>
          <p:cNvPicPr preferRelativeResize="0"/>
          <p:nvPr/>
        </p:nvPicPr>
        <p:blipFill/>
        <p:spPr>
          <a:xfrm>
            <a:off x="0" y="980728"/>
            <a:ext cx="9144000" cy="269295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181" name="Shape 181"/>
          <p:cNvSpPr/>
          <p:nvPr/>
        </p:nvSpPr>
        <p:spPr>
          <a:xfrm>
            <a:off x="395536" y="3329012"/>
            <a:ext cx="8353425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-RU" sz="40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Спасибо за внимание!</a:t>
            </a:r>
            <a:endParaRPr b="1" i="1" sz="4000" u="none" cap="none" strike="noStrike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Юбилейный логотип" id="182" name="Shape 18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7584" y="260648"/>
            <a:ext cx="1139190" cy="8157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sh dir="r"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Открытая">
  <a:themeElements>
    <a:clrScheme name="Открытая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Override1.xml><?xml version="1.0" encoding="utf-8"?>
<a:themeOverride xmlns:a="http://schemas.openxmlformats.org/drawingml/2006/main" xmlns:r="http://schemas.openxmlformats.org/officeDocument/2006/relationships">
  <a:clrScheme name="Открытая">
    <a:dk1>
      <a:srgbClr val="000000"/>
    </a:dk1>
    <a:lt1>
      <a:srgbClr val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 xmlns:r="http://schemas.openxmlformats.org/officeDocument/2006/relationships">
  <a:clrScheme name="Открытая">
    <a:dk1>
      <a:srgbClr val="000000"/>
    </a:dk1>
    <a:lt1>
      <a:srgbClr val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 xmlns:r="http://schemas.openxmlformats.org/officeDocument/2006/relationships">
  <a:clrScheme name="Открытая">
    <a:dk1>
      <a:srgbClr val="000000"/>
    </a:dk1>
    <a:lt1>
      <a:srgbClr val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 xmlns:r="http://schemas.openxmlformats.org/officeDocument/2006/relationships">
  <a:clrScheme name="Открытая">
    <a:dk1>
      <a:srgbClr val="000000"/>
    </a:dk1>
    <a:lt1>
      <a:srgbClr val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