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themeOverride+xml" PartName="/ppt/theme/themeOverride3.xml"/>
  <Override ContentType="application/vnd.openxmlformats-officedocument.themeOverride+xml" PartName="/ppt/theme/themeOverride2.xml"/>
  <Override ContentType="application/vnd.openxmlformats-officedocument.themeOverride+xml" PartName="/ppt/theme/themeOverride4.xml"/>
  <Override ContentType="application/vnd.openxmlformats-officedocument.themeOverride+xml" PartName="/ppt/theme/themeOverr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embeddedFontLst>
    <p:embeddedFont>
      <p:font typeface="Rambla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mbla-bold.fntdata"/><Relationship Id="rId14" Type="http://schemas.openxmlformats.org/officeDocument/2006/relationships/font" Target="fonts/Rambla-regular.fntdata"/><Relationship Id="rId17" Type="http://schemas.openxmlformats.org/officeDocument/2006/relationships/font" Target="fonts/Rambla-boldItalic.fntdata"/><Relationship Id="rId16" Type="http://schemas.openxmlformats.org/officeDocument/2006/relationships/font" Target="fonts/Rambla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showMasterSp="0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" name="Shape 21"/>
          <p:cNvGrpSpPr/>
          <p:nvPr/>
        </p:nvGrpSpPr>
        <p:grpSpPr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22" name="Shape 22"/>
            <p:cNvSpPr/>
            <p:nvPr/>
          </p:nvSpPr>
          <p:spPr>
            <a:xfrm>
              <a:off x="1687032" y="4832896"/>
              <a:ext cx="7456968" cy="518176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120000"/>
                  </a:lnTo>
                  <a:lnTo>
                    <a:pt x="0" y="7128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35926" y="5135025"/>
              <a:ext cx="9108074" cy="83886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0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4883888"/>
              <a:ext cx="9144000" cy="19812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5076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" name="Shape 25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cap="flat" cmpd="sng" w="12050">
              <a:solidFill>
                <a:srgbClr val="93C5D8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26" name="Shape 26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64008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  <a:defRPr b="0" i="0" sz="27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None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E7F0F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1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9504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▶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9504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▶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showMasterSp="0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3" type="body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2232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4" type="body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2232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showMasterSp="0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25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677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Char char="▶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showMasterSp="0" type="picTx">
  <p:cSld name="PICTURE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500063" y="5945188"/>
            <a:ext cx="4940300" cy="920750"/>
          </a:xfrm>
          <a:custGeom>
            <a:pathLst>
              <a:path extrusionOk="0" h="120000" w="120000">
                <a:moveTo>
                  <a:pt x="0" y="712"/>
                </a:moveTo>
                <a:lnTo>
                  <a:pt x="119999" y="120000"/>
                </a:lnTo>
                <a:lnTo>
                  <a:pt x="89106" y="120000"/>
                </a:lnTo>
                <a:lnTo>
                  <a:pt x="16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485775" y="5938838"/>
            <a:ext cx="3690938" cy="933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19999" y="119387"/>
                </a:lnTo>
                <a:lnTo>
                  <a:pt x="94759" y="120000"/>
                </a:lnTo>
                <a:lnTo>
                  <a:pt x="257" y="816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1" name="Shape 8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82" name="Shape 82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18288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Char char="◦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210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Char char="⚫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36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1600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2057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3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50000" ty="0" sy="5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00063" y="5945188"/>
            <a:ext cx="4940300" cy="920750"/>
          </a:xfrm>
          <a:custGeom>
            <a:pathLst>
              <a:path extrusionOk="0" h="120000" w="120000">
                <a:moveTo>
                  <a:pt x="0" y="712"/>
                </a:moveTo>
                <a:lnTo>
                  <a:pt x="119999" y="120000"/>
                </a:lnTo>
                <a:lnTo>
                  <a:pt x="89106" y="120000"/>
                </a:lnTo>
                <a:lnTo>
                  <a:pt x="16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85775" y="5938838"/>
            <a:ext cx="3690938" cy="933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19999" y="119387"/>
                </a:lnTo>
                <a:lnTo>
                  <a:pt x="94759" y="120000"/>
                </a:lnTo>
                <a:lnTo>
                  <a:pt x="257" y="816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4" name="Shape 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ctrTitle"/>
          </p:nvPr>
        </p:nvSpPr>
        <p:spPr>
          <a:xfrm>
            <a:off x="251520" y="1916832"/>
            <a:ext cx="8712968" cy="2808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16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  <a:t>Коваленко Т.Н., к. соц. н., доцент</a:t>
            </a:r>
            <a:br>
              <a:rPr b="1" i="0" lang="ru-RU" sz="216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ru-RU" sz="216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ru-RU" sz="216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216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  <a:t>Развитие инфраструктуры СО НКО: роль специализации кадрового потенциала в современных условиях</a:t>
            </a:r>
            <a:br>
              <a:rPr b="1" i="0" lang="ru-RU" sz="162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ru-RU" sz="162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ru-RU" sz="162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ru-RU" sz="1979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Санкт-Петербургский государственный институт</a:t>
            </a:r>
            <a:br>
              <a:rPr b="1" i="1" lang="ru-RU" sz="1979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ru-RU" sz="1979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психологии и социальной работы</a:t>
            </a:r>
            <a:endParaRPr b="1" i="1" sz="1979" u="none" cap="none" strike="noStrike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Юбилейный логотип"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95936" y="548680"/>
            <a:ext cx="1355214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Курс дистанционного обучения </a:t>
            </a:r>
            <a:endParaRPr b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3525" lvl="0" marL="365125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«СОВЕРШЕНСТВОВАНИЕ ИНФРАСТРУКТУРЫ НКО»:</a:t>
            </a:r>
            <a:endParaRPr/>
          </a:p>
          <a:p>
            <a:pPr indent="-263525" lvl="0" marL="365125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ru-RU" sz="270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  <a:t>Раздел 2: «Специализация кадрового потенциала СО НКО – персонал и добровольцы»</a:t>
            </a:r>
            <a:endParaRPr b="0" i="0" sz="2700" u="none" cap="none" strike="noStrike">
              <a:solidFill>
                <a:srgbClr val="0F5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3525" lvl="0" marL="365125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ru-RU" sz="270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  <a:t>11 июля – 14 августа 2016</a:t>
            </a:r>
            <a:endParaRPr b="0" i="0" sz="2700" u="none" cap="none" strike="noStrike">
              <a:solidFill>
                <a:srgbClr val="0F5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3525" lvl="0" marL="365125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  <a:t>ВЕКТОР ДОБРОВОЛЬЧЕСТВА - ЭФФЕКТИВНОСТЬ</a:t>
            </a:r>
            <a:endParaRPr b="1" i="0" sz="2800" u="none" cap="none" strike="noStrike">
              <a:solidFill>
                <a:srgbClr val="0F5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620688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40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Более 70 слушателей…</a:t>
            </a:r>
            <a:endParaRPr/>
          </a:p>
        </p:txBody>
      </p:sp>
      <p:grpSp>
        <p:nvGrpSpPr>
          <p:cNvPr id="119" name="Shape 119"/>
          <p:cNvGrpSpPr/>
          <p:nvPr/>
        </p:nvGrpSpPr>
        <p:grpSpPr>
          <a:xfrm>
            <a:off x="467673" y="1979544"/>
            <a:ext cx="8229341" cy="2956508"/>
            <a:chOff x="129" y="926808"/>
            <a:chExt cx="8229341" cy="2956508"/>
          </a:xfrm>
        </p:grpSpPr>
        <p:sp>
          <p:nvSpPr>
            <p:cNvPr id="120" name="Shape 120"/>
            <p:cNvSpPr/>
            <p:nvPr/>
          </p:nvSpPr>
          <p:spPr>
            <a:xfrm>
              <a:off x="129" y="926808"/>
              <a:ext cx="6884169" cy="492751"/>
            </a:xfrm>
            <a:prstGeom prst="roundRect">
              <a:avLst>
                <a:gd fmla="val 10000" name="adj"/>
              </a:avLst>
            </a:prstGeom>
            <a:solidFill>
              <a:srgbClr val="C00000"/>
            </a:solidFill>
            <a:ln cap="flat" cmpd="thickThin" w="550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14561" y="941240"/>
              <a:ext cx="6855305" cy="463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50" lIns="53325" spcFirstLastPara="1" rIns="53325" wrap="square" tIns="35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2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Разделы курса:</a:t>
              </a:r>
              <a:endPara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688546" y="1419559"/>
              <a:ext cx="688416" cy="369563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20000" y="119999"/>
                  </a:lnTo>
                </a:path>
              </a:pathLst>
            </a:custGeom>
            <a:noFill/>
            <a:ln cap="flat" cmpd="thickThin" w="55000">
              <a:solidFill>
                <a:srgbClr val="207F97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3" name="Shape 123"/>
            <p:cNvSpPr/>
            <p:nvPr/>
          </p:nvSpPr>
          <p:spPr>
            <a:xfrm>
              <a:off x="1376963" y="1542747"/>
              <a:ext cx="6852507" cy="492751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thickThin" w="55000">
              <a:solidFill>
                <a:srgbClr val="2AA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 txBox="1"/>
            <p:nvPr/>
          </p:nvSpPr>
          <p:spPr>
            <a:xfrm>
              <a:off x="1391395" y="1557179"/>
              <a:ext cx="6823643" cy="463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40000" spcFirstLastPara="1" rIns="40000" wrap="square" tIns="26650">
              <a:noAutofit/>
            </a:bodyPr>
            <a:lstStyle/>
            <a:p>
              <a:pPr indent="-6399" lvl="0" marL="1080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2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Специалист по социальной работе, социальный педагог</a:t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688546" y="1419559"/>
              <a:ext cx="688416" cy="985502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thickThin" w="55000">
              <a:solidFill>
                <a:srgbClr val="207F97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6" name="Shape 126"/>
            <p:cNvSpPr/>
            <p:nvPr/>
          </p:nvSpPr>
          <p:spPr>
            <a:xfrm>
              <a:off x="1376963" y="2158686"/>
              <a:ext cx="6852507" cy="492751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thickThin" w="55000">
              <a:solidFill>
                <a:srgbClr val="2AA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x="1391395" y="2173118"/>
              <a:ext cx="6823643" cy="463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40000" spcFirstLastPara="1" rIns="40000" wrap="square" tIns="26650">
              <a:noAutofit/>
            </a:bodyPr>
            <a:lstStyle/>
            <a:p>
              <a:pPr indent="-6399" lvl="0" marL="1080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2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Методист, тренер, игротехник</a:t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688546" y="1419559"/>
              <a:ext cx="688416" cy="160144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thickThin" w="55000">
              <a:solidFill>
                <a:srgbClr val="207F97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9" name="Shape 129"/>
            <p:cNvSpPr/>
            <p:nvPr/>
          </p:nvSpPr>
          <p:spPr>
            <a:xfrm>
              <a:off x="1376963" y="2774625"/>
              <a:ext cx="6852507" cy="492751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thickThin" w="55000">
              <a:solidFill>
                <a:srgbClr val="2AA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1391395" y="2789057"/>
              <a:ext cx="6823643" cy="463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40000" spcFirstLastPara="1" rIns="40000" wrap="square" tIns="26650">
              <a:noAutofit/>
            </a:bodyPr>
            <a:lstStyle/>
            <a:p>
              <a:pPr indent="-6399" lvl="0" marL="1080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2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Специалист по связям с общественностью</a:t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688546" y="1419559"/>
              <a:ext cx="688416" cy="221738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thickThin" w="55000">
              <a:solidFill>
                <a:srgbClr val="207F97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32" name="Shape 132"/>
            <p:cNvSpPr/>
            <p:nvPr/>
          </p:nvSpPr>
          <p:spPr>
            <a:xfrm>
              <a:off x="1376963" y="3390565"/>
              <a:ext cx="6852507" cy="492751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thickThin" w="55000">
              <a:solidFill>
                <a:srgbClr val="2AA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 txBox="1"/>
            <p:nvPr/>
          </p:nvSpPr>
          <p:spPr>
            <a:xfrm>
              <a:off x="1391395" y="3404997"/>
              <a:ext cx="6823643" cy="463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40000" spcFirstLastPara="1" rIns="40000" wrap="square" tIns="26650">
              <a:noAutofit/>
            </a:bodyPr>
            <a:lstStyle/>
            <a:p>
              <a:pPr indent="-6399" lvl="0" marL="1080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2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Менеджер социальных программ</a:t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4" name="Shape 134"/>
          <p:cNvSpPr txBox="1"/>
          <p:nvPr/>
        </p:nvSpPr>
        <p:spPr>
          <a:xfrm>
            <a:off x="1187624" y="5301208"/>
            <a:ext cx="7416824" cy="9221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b="1" i="1" lang="ru-RU" sz="40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…16 финалистов</a:t>
            </a:r>
            <a:endParaRPr/>
          </a:p>
        </p:txBody>
      </p:sp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1124744"/>
            <a:ext cx="8229600" cy="14261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Федеральный закон от 28.12.2013 N 442-ФЗ</a:t>
            </a:r>
            <a:br>
              <a:rPr b="1" i="0" lang="ru-RU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«Об основах социального обслуживания граждан в Российской Федерации»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0" name="Shape 140"/>
          <p:cNvGrpSpPr/>
          <p:nvPr/>
        </p:nvGrpSpPr>
        <p:grpSpPr>
          <a:xfrm>
            <a:off x="255977" y="2565255"/>
            <a:ext cx="8776060" cy="3167648"/>
            <a:chOff x="4457" y="351"/>
            <a:chExt cx="8776060" cy="3167648"/>
          </a:xfrm>
        </p:grpSpPr>
        <p:sp>
          <p:nvSpPr>
            <p:cNvPr id="141" name="Shape 141"/>
            <p:cNvSpPr/>
            <p:nvPr/>
          </p:nvSpPr>
          <p:spPr>
            <a:xfrm>
              <a:off x="576086" y="351"/>
              <a:ext cx="7632803" cy="943356"/>
            </a:xfrm>
            <a:prstGeom prst="roundRect">
              <a:avLst>
                <a:gd fmla="val 10000" name="adj"/>
              </a:avLst>
            </a:prstGeom>
            <a:solidFill>
              <a:srgbClr val="2AA2BF"/>
            </a:solidFill>
            <a:ln cap="flat" cmpd="thickThin" w="550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Shape 142"/>
            <p:cNvSpPr txBox="1"/>
            <p:nvPr/>
          </p:nvSpPr>
          <p:spPr>
            <a:xfrm>
              <a:off x="603716" y="27981"/>
              <a:ext cx="7577543" cy="8880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2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Система социального обслуживания включает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4457" y="1376573"/>
              <a:ext cx="2633776" cy="1791426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thickThin" w="550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Shape 144"/>
            <p:cNvSpPr txBox="1"/>
            <p:nvPr/>
          </p:nvSpPr>
          <p:spPr>
            <a:xfrm>
              <a:off x="56926" y="1429042"/>
              <a:ext cx="2528838" cy="1686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4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Государственные учреждения социального обслуживания</a:t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2859471" y="1376573"/>
              <a:ext cx="2864311" cy="1791426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thickThin" w="550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Shape 146"/>
            <p:cNvSpPr txBox="1"/>
            <p:nvPr/>
          </p:nvSpPr>
          <p:spPr>
            <a:xfrm>
              <a:off x="2911940" y="1429042"/>
              <a:ext cx="2759373" cy="1686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4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СО НКО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None/>
              </a:pPr>
              <a:r>
                <a:rPr b="1" i="0" lang="ru-RU" sz="24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предоставляющие социальные услуги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5945020" y="1376573"/>
              <a:ext cx="2835497" cy="1791426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thickThin" w="550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Shape 148"/>
            <p:cNvSpPr txBox="1"/>
            <p:nvPr/>
          </p:nvSpPr>
          <p:spPr>
            <a:xfrm>
              <a:off x="5997489" y="1429042"/>
              <a:ext cx="2730559" cy="1686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400" u="none" cap="none" strike="noStrik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Коммерческие учреждения социального обслуживания</a:t>
              </a:r>
              <a:br>
                <a:rPr b="0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9" name="Shape 149"/>
          <p:cNvSpPr/>
          <p:nvPr/>
        </p:nvSpPr>
        <p:spPr>
          <a:xfrm>
            <a:off x="1115616" y="3501008"/>
            <a:ext cx="864096" cy="288032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072552"/>
              </a:gs>
              <a:gs pos="50000">
                <a:srgbClr val="0E3F85"/>
              </a:gs>
              <a:gs pos="70000">
                <a:srgbClr val="1D4F96"/>
              </a:gs>
              <a:gs pos="100000">
                <a:srgbClr val="3A6AB9"/>
              </a:gs>
            </a:gsLst>
            <a:lin ang="16200000" scaled="0"/>
          </a:gra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4067944" y="3501008"/>
            <a:ext cx="864096" cy="288032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072552"/>
              </a:gs>
              <a:gs pos="50000">
                <a:srgbClr val="0E3F85"/>
              </a:gs>
              <a:gs pos="70000">
                <a:srgbClr val="1D4F96"/>
              </a:gs>
              <a:gs pos="100000">
                <a:srgbClr val="3A6AB9"/>
              </a:gs>
            </a:gsLst>
            <a:lin ang="16200000" scaled="0"/>
          </a:gra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7164288" y="3501008"/>
            <a:ext cx="864096" cy="288032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072552"/>
              </a:gs>
              <a:gs pos="50000">
                <a:srgbClr val="0E3F85"/>
              </a:gs>
              <a:gs pos="70000">
                <a:srgbClr val="1D4F96"/>
              </a:gs>
              <a:gs pos="100000">
                <a:srgbClr val="3A6AB9"/>
              </a:gs>
            </a:gsLst>
            <a:lin ang="16200000" scaled="0"/>
          </a:gra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</a:pP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возможность наделения некоммерческих организаций </a:t>
            </a:r>
            <a:r>
              <a:rPr b="1" i="0" lang="ru-RU" sz="2700" u="none" cap="none" strike="noStrike">
                <a:solidFill>
                  <a:srgbClr val="78310A"/>
                </a:solidFill>
                <a:latin typeface="Calibri"/>
                <a:ea typeface="Calibri"/>
                <a:cs typeface="Calibri"/>
                <a:sym typeface="Calibri"/>
              </a:rPr>
              <a:t>статусом исполнителя общественно полезных услуг </a:t>
            </a: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предоставление льгот и преференций некоммерческим организациям, получившим такой статус</a:t>
            </a:r>
            <a:endParaRPr/>
          </a:p>
          <a:p>
            <a:pPr indent="-263525" lvl="0" marL="365125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***</a:t>
            </a:r>
            <a:endParaRPr/>
          </a:p>
          <a:p>
            <a:pPr indent="-263525" lvl="0" marL="365125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ru-RU" sz="2700" u="none" cap="none" strike="noStrike">
                <a:solidFill>
                  <a:srgbClr val="78310A"/>
                </a:solidFill>
                <a:latin typeface="Calibri"/>
                <a:ea typeface="Calibri"/>
                <a:cs typeface="Calibri"/>
                <a:sym typeface="Calibri"/>
              </a:rPr>
              <a:t>(Постановление Правительства РФ от 27.10.2016 </a:t>
            </a:r>
            <a:endParaRPr/>
          </a:p>
          <a:p>
            <a:pPr indent="-263525" lvl="0" marL="365125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ru-RU" sz="2700" u="none" cap="none" strike="noStrike">
                <a:solidFill>
                  <a:srgbClr val="78310A"/>
                </a:solidFill>
                <a:latin typeface="Calibri"/>
                <a:ea typeface="Calibri"/>
                <a:cs typeface="Calibri"/>
                <a:sym typeface="Calibri"/>
              </a:rPr>
              <a:t>N 1096 «Об утверждении перечня общественно полезных услуг и критериев оценки качества их оказания»)</a:t>
            </a:r>
            <a:endParaRPr b="0" i="0" sz="2700" u="none" cap="none" strike="noStrike">
              <a:solidFill>
                <a:srgbClr val="78310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10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  <a:t>Новое в законодательстве</a:t>
            </a:r>
            <a:r>
              <a:rPr b="1" i="0" lang="ru-RU" sz="4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4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2564904"/>
            <a:ext cx="8229600" cy="3442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</a:pP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Наличие у лиц, непосредственно задействованных в исполнении общественно полезной услуги </a:t>
            </a:r>
            <a:r>
              <a:rPr b="0" i="0" lang="ru-RU" sz="2700" u="none" cap="none" strike="noStrike">
                <a:solidFill>
                  <a:srgbClr val="6D0F14"/>
                </a:solidFill>
                <a:latin typeface="Calibri"/>
                <a:ea typeface="Calibri"/>
                <a:cs typeface="Calibri"/>
                <a:sym typeface="Calibri"/>
              </a:rPr>
              <a:t>необходимой квалификации </a:t>
            </a: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(в том числе профессионального образования, опыта работы в соответствующей сфере). </a:t>
            </a:r>
            <a:endParaRPr b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>
            <p:ph type="title"/>
          </p:nvPr>
        </p:nvSpPr>
        <p:spPr>
          <a:xfrm>
            <a:off x="457200" y="274638"/>
            <a:ext cx="8229600" cy="1858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  <a:t>Критерии оценки качества оказания общественно полезных услуг </a:t>
            </a:r>
            <a:br>
              <a:rPr b="1" i="0" lang="ru-RU" sz="320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280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  <a:t>(утв. постановлением Правительства РФ от 27 октября 2016 г. N 1096)</a:t>
            </a:r>
            <a:endParaRPr b="0" i="0" sz="2800" u="none" cap="none" strike="noStrike">
              <a:solidFill>
                <a:srgbClr val="0F5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445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План: </a:t>
            </a: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Разработка и утверждение </a:t>
            </a:r>
            <a:r>
              <a:rPr b="0" i="0" lang="ru-RU" sz="2700" u="none" cap="none" strike="noStrike">
                <a:solidFill>
                  <a:srgbClr val="6D0F14"/>
                </a:solidFill>
                <a:latin typeface="Calibri"/>
                <a:ea typeface="Calibri"/>
                <a:cs typeface="Calibri"/>
                <a:sym typeface="Calibri"/>
              </a:rPr>
              <a:t>концепции развития добровольчества в социальной сфере </a:t>
            </a: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 2020 года и плана действий по ее реализации </a:t>
            </a:r>
            <a:endParaRPr/>
          </a:p>
          <a:p>
            <a:pPr indent="4445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(Сроки: июнь 2017 г.)</a:t>
            </a:r>
            <a:endParaRPr/>
          </a:p>
          <a:p>
            <a:pPr indent="4445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Основание:</a:t>
            </a: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Распоряжение Правительства РФ </a:t>
            </a:r>
            <a:endParaRPr/>
          </a:p>
          <a:p>
            <a:pPr indent="4445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 8 июня 2016 г. № 1144-р </a:t>
            </a:r>
            <a:endParaRPr/>
          </a:p>
          <a:p>
            <a:pPr indent="4445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 плане мероприятий ("дорожной карте") "Поддержка доступа негосударственных организаций к предоставлению услуг в социальной сфере"</a:t>
            </a:r>
            <a:endParaRPr b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10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  <a:t>Образ будущего…</a:t>
            </a:r>
            <a:endParaRPr b="1" i="0" sz="4100" u="none" cap="none" strike="noStrike">
              <a:solidFill>
                <a:srgbClr val="0F5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2708920"/>
            <a:ext cx="8229600" cy="3298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445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Минэкономразвития России разработал </a:t>
            </a:r>
            <a:endParaRPr/>
          </a:p>
          <a:p>
            <a:pPr indent="4445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ru-RU" sz="2700" u="none" cap="none" strike="noStrike">
                <a:solidFill>
                  <a:srgbClr val="6D0F14"/>
                </a:solidFill>
                <a:latin typeface="Calibri"/>
                <a:ea typeface="Calibri"/>
                <a:cs typeface="Calibri"/>
                <a:sym typeface="Calibri"/>
              </a:rPr>
              <a:t>Методические материалы по привлечению и организации добровольцев и добровольческих организаций  </a:t>
            </a:r>
            <a:endParaRPr/>
          </a:p>
          <a:p>
            <a:pPr indent="4445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государственными и муниципальными учреждениями, СО НКО и органов местного самоуправления</a:t>
            </a:r>
            <a:endParaRPr/>
          </a:p>
          <a:p>
            <a:pPr indent="4445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ru-RU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29.11.2016</a:t>
            </a:r>
            <a:endParaRPr b="0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 txBox="1"/>
          <p:nvPr>
            <p:ph type="title"/>
          </p:nvPr>
        </p:nvSpPr>
        <p:spPr>
          <a:xfrm>
            <a:off x="457200" y="274638"/>
            <a:ext cx="8229600" cy="20742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10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  <a:t>Реализовано:</a:t>
            </a:r>
            <a:br>
              <a:rPr b="1" i="0" lang="ru-RU" sz="4100" u="none" cap="none" strike="noStrike">
                <a:solidFill>
                  <a:srgbClr val="0F566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ru-RU" sz="2200" u="none" cap="none" strike="noStrike">
                <a:solidFill>
                  <a:srgbClr val="6D0F14"/>
                </a:solidFill>
                <a:latin typeface="Calibri"/>
                <a:ea typeface="Calibri"/>
                <a:cs typeface="Calibri"/>
                <a:sym typeface="Calibri"/>
              </a:rPr>
              <a:t>П.22 Плана: Описание лучших практик привлечения добровольцев и добровольческих организаций государственными и муниципальными учреждениями и подготовка методических рекомендаций для их тиражирования</a:t>
            </a:r>
            <a:endParaRPr b="1" i="0" sz="2200" u="none" cap="none" strike="noStrike">
              <a:solidFill>
                <a:srgbClr val="6D0F1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:\2015-2016\РЕКЛАМА\Папка БУКЛЕТ - 2015 чб\Links - копия\1689829.tif" id="180" name="Shape 180"/>
          <p:cNvPicPr preferRelativeResize="0"/>
          <p:nvPr/>
        </p:nvPicPr>
        <p:blipFill/>
        <p:spPr>
          <a:xfrm>
            <a:off x="0" y="980728"/>
            <a:ext cx="9144000" cy="26929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81" name="Shape 181"/>
          <p:cNvSpPr/>
          <p:nvPr/>
        </p:nvSpPr>
        <p:spPr>
          <a:xfrm>
            <a:off x="395536" y="3329012"/>
            <a:ext cx="835342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Спасибо за внимание!</a:t>
            </a:r>
            <a:endParaRPr b="1" i="1" sz="40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Юбилейный логотип" id="182" name="Shape 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584" y="260648"/>
            <a:ext cx="1139190" cy="815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ткрытая">
  <a:themeElements>
    <a:clrScheme name="Открытая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Открытая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 xmlns:r="http://schemas.openxmlformats.org/officeDocument/2006/relationships">
  <a:clrScheme name="Открытая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 xmlns:r="http://schemas.openxmlformats.org/officeDocument/2006/relationships">
  <a:clrScheme name="Открытая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 xmlns:r="http://schemas.openxmlformats.org/officeDocument/2006/relationships">
  <a:clrScheme name="Открытая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